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8" r:id="rId12"/>
    <p:sldId id="269" r:id="rId1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-186" y="-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42548BF-72A2-4DAC-A142-2A231B662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3A07ACC-8D20-4AAA-8AB5-93AD495F7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49BA5D2-1BDA-43F5-A01F-9EC84ACD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C4AF02C-1D3A-4E36-B50D-930777B5E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7093563-B23C-41B2-A6D3-2ABE802E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5975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EFE918-B600-451A-AC0F-F4CEE100E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A805A5E-929E-4B93-8365-660768692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A084F94-7F64-431C-80ED-96F4D15C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869C789-08BB-4435-B35D-EE5D43DB9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597422F-D625-408C-8434-74B2A6F79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07173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0F7870E-4164-45D7-BA81-8418E5EB7B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F967782-DFEA-498F-9F30-29B39F8B8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49EA9F-98FC-49D6-9611-E1CDA7882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BF771A4-6B49-418E-A555-D8602B772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D6E39EE-CD1A-4B06-B1BF-00C638B69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89244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5F74AA-737E-474F-B7AC-E647A9BF1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C77E604-52A3-46A3-9925-2A65D9CA7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A4F2458-8B06-4CFE-8273-D038D39E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912F235-16B3-45E6-8033-19F00942D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A4A7CBB-D43E-457D-9E77-08D60810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114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D834DB-1C3D-44C1-BFF7-5BB885FB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85A763F-FC2A-4C50-920F-9F6A399AE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758A3C9-742A-4DA5-AAA3-90A0420B0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6BAC525-E0A4-449B-8C46-7136E671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07F0838-9C06-4ACC-9FE2-C07C5C29B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38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24CF73-88BD-49D8-A501-1DDEBB4A9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7F22B8E-5CC8-4FD3-A2C7-5C16BDFD42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0FFBEFC-2414-40E4-BABB-ABCA388B0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E49FB5D-ECA6-4A4D-93AE-47544BE37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44E2F33-6BCF-4D0B-9CA6-132D3E80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5A94F60-D2E5-46ED-AEA3-C795C615F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9083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964507-0BCA-45FD-ACB3-2630F9D82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06C0624-B07A-46AC-867B-1FFFF36C7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F73A7B9-81E7-4A70-8FA3-AD38EB7DF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27FA0BB-0302-41E2-AD69-CE2AAC3080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FF2FEC0D-84B3-4EEF-9438-5ED1A345B7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704B4960-7E91-4DBF-BFE3-3A7DF5CB8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0B83495-D983-436F-BC08-E1B64A5E5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02FF438F-3962-48D2-86FB-E03C70E5F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7374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9DD4B7-4FD3-4C3A-82D5-19068FF15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0DBBB0C5-E3B0-4A13-A206-7A6AC1C49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18F29473-B1AB-466E-B0C7-2FD3BD1F1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CF00000-6F08-4ACC-9AF3-70EB82873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7512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202A0B8-5733-4DAD-9908-03F18A7A0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CCDF23F-DE50-4616-A76F-AF7195660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4CFE047-6E39-4C7D-9B4E-78404A28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9840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5B0892-CB48-44C6-B54D-50D5FFD14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E0CE663-ED6A-4255-9685-A7C709A1F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5C7B5BB-374B-44F4-B396-E58F521A0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6557EC7-D0FD-454C-AF1C-AF8EDB844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3373360-B55D-460A-B3BF-834248013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543E5D5-C66F-4BB3-AE00-16C307FAA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7897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99F791-E004-47D9-A62A-C533D0478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C88A331-7749-4307-895B-261EE88C40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5C4BD85-E13B-4931-87BB-8CE4E8B38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FC07347-0E84-495E-9DD0-1D6D4525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94C4318-AC5E-481D-90DA-A1C5CE0A5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102BF32-C1B5-4129-BB14-323725888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5725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930971D7-6115-4C3E-A786-A55959B54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D00CB44-24E5-47F3-B9DC-743225900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72B9C48-4275-4041-A1D2-20DE45414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D06CC-D3B7-45F5-8A3A-A6B3C37A7448}" type="datetimeFigureOut">
              <a:rPr lang="es-PE" smtClean="0"/>
              <a:t>18/09/2019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99C30A3-A2B5-4053-8361-681C5BAD5E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BA84961-915E-4510-A6C2-7A5ABF8CA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17572-648C-494D-8D8D-A815925D275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838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152697" y="964245"/>
            <a:ext cx="9121833" cy="44458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90600" algn="ctr">
              <a:lnSpc>
                <a:spcPct val="150000"/>
              </a:lnSpc>
              <a:spcAft>
                <a:spcPts val="0"/>
              </a:spcAft>
            </a:pPr>
            <a:r>
              <a:rPr lang="es-ES" sz="3200" b="1" dirty="0">
                <a:latin typeface="Cooper Black" panose="0208090404030B0204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Identificación, Verificación y Monitoreo de la suplementación preventiva y tratamiento de anemia en niños menores de 2 años y gestantes a través de Visita Domiciliaria en el ámbito de la DIRIS Lima Sur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83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xmlns="" id="{0F59FA9B-6CB9-4196-BAE1-31794D896D3E}"/>
              </a:ext>
            </a:extLst>
          </p:cNvPr>
          <p:cNvSpPr/>
          <p:nvPr/>
        </p:nvSpPr>
        <p:spPr>
          <a:xfrm>
            <a:off x="3541222" y="419450"/>
            <a:ext cx="4528987" cy="5201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3200" b="1" dirty="0">
                <a:solidFill>
                  <a:srgbClr val="FFFF00"/>
                </a:solidFill>
              </a:rPr>
              <a:t>DIGITACION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4D794ADD-5BBB-433C-957F-FFAC26AAF695}"/>
              </a:ext>
            </a:extLst>
          </p:cNvPr>
          <p:cNvSpPr/>
          <p:nvPr/>
        </p:nvSpPr>
        <p:spPr>
          <a:xfrm>
            <a:off x="746620" y="1283516"/>
            <a:ext cx="10855354" cy="6795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dirty="0"/>
              <a:t>02 trabajadores de área de estadística de los establecimientos I-3 y I-4</a:t>
            </a:r>
          </a:p>
          <a:p>
            <a:pPr algn="ctr"/>
            <a:r>
              <a:rPr lang="es-PE" sz="2400" dirty="0"/>
              <a:t>DESIGNADOS POR EL EQUIPO ORGANIZADOR DEL ESTABLECIMIENTO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9D0A0B88-231E-48B0-A6E4-A09613DBC6AA}"/>
              </a:ext>
            </a:extLst>
          </p:cNvPr>
          <p:cNvSpPr/>
          <p:nvPr/>
        </p:nvSpPr>
        <p:spPr>
          <a:xfrm>
            <a:off x="1571106" y="2530655"/>
            <a:ext cx="9368367" cy="18002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dirty="0"/>
              <a:t>Verificar las Hojas HIS MINSA entregadas por la brigada de intervención</a:t>
            </a:r>
          </a:p>
          <a:p>
            <a:pPr algn="ctr"/>
            <a:r>
              <a:rPr lang="es-PE" sz="2400" dirty="0"/>
              <a:t>Digitar en el aplicativo HIS MINSA las visitas domiciliarias y prestaciones</a:t>
            </a:r>
          </a:p>
          <a:p>
            <a:pPr algn="ctr"/>
            <a:r>
              <a:rPr lang="es-PE" sz="2400" dirty="0"/>
              <a:t>Entregar reporte HIS MINSA de las actividades realizadas al equipo supervisor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22CB998-6F05-4F98-912A-EBBC436EA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366" y="4577227"/>
            <a:ext cx="2220073" cy="193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6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D011FF9-054F-418E-BE9D-DC58D02C4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25" y="159919"/>
            <a:ext cx="9202997" cy="871517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sz="3600" dirty="0">
                <a:solidFill>
                  <a:srgbClr val="FFFF00"/>
                </a:solidFill>
              </a:rPr>
              <a:t>Flujo y productos del Plan de Actividades 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BB6BC24F-825C-4D8C-8AAA-89C76BA435EC}"/>
              </a:ext>
            </a:extLst>
          </p:cNvPr>
          <p:cNvSpPr/>
          <p:nvPr/>
        </p:nvSpPr>
        <p:spPr>
          <a:xfrm>
            <a:off x="2121251" y="1299750"/>
            <a:ext cx="3398685" cy="53696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5818DD1B-37DB-4FFE-B037-FD4B204E8B84}"/>
              </a:ext>
            </a:extLst>
          </p:cNvPr>
          <p:cNvSpPr/>
          <p:nvPr/>
        </p:nvSpPr>
        <p:spPr>
          <a:xfrm>
            <a:off x="5519936" y="1268760"/>
            <a:ext cx="3570734" cy="5400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D8C22F2F-312D-40A6-BF40-7DA163CD4C74}"/>
              </a:ext>
            </a:extLst>
          </p:cNvPr>
          <p:cNvSpPr/>
          <p:nvPr/>
        </p:nvSpPr>
        <p:spPr>
          <a:xfrm>
            <a:off x="2121250" y="1268761"/>
            <a:ext cx="3398686" cy="4394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accent1"/>
                </a:solidFill>
              </a:rPr>
              <a:t>Trabajo Intramural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32A8640-AB5C-433F-918C-6E899E1D3DF0}"/>
              </a:ext>
            </a:extLst>
          </p:cNvPr>
          <p:cNvSpPr/>
          <p:nvPr/>
        </p:nvSpPr>
        <p:spPr>
          <a:xfrm>
            <a:off x="5519936" y="1268761"/>
            <a:ext cx="3570734" cy="4394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00B050"/>
                </a:solidFill>
              </a:rPr>
              <a:t>Trabajo Extramural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9C9A5379-27F1-438D-80E8-3DC2182C808C}"/>
              </a:ext>
            </a:extLst>
          </p:cNvPr>
          <p:cNvSpPr txBox="1"/>
          <p:nvPr/>
        </p:nvSpPr>
        <p:spPr>
          <a:xfrm>
            <a:off x="2207568" y="2024839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/>
              <a:t>Padrón nominal por localidad</a:t>
            </a:r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xmlns="" id="{9888A633-EC39-43A8-B112-69D3A33850A9}"/>
              </a:ext>
            </a:extLst>
          </p:cNvPr>
          <p:cNvSpPr/>
          <p:nvPr/>
        </p:nvSpPr>
        <p:spPr>
          <a:xfrm>
            <a:off x="9241517" y="2108736"/>
            <a:ext cx="360000" cy="360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E315CAA6-622E-4A39-B49E-7275FDDA26AA}"/>
              </a:ext>
            </a:extLst>
          </p:cNvPr>
          <p:cNvSpPr txBox="1"/>
          <p:nvPr/>
        </p:nvSpPr>
        <p:spPr>
          <a:xfrm>
            <a:off x="9601518" y="2140511"/>
            <a:ext cx="7617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/>
              <a:t>Productos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E4D4CAE1-AC4D-4C5B-B2C4-49E5E645BD5E}"/>
              </a:ext>
            </a:extLst>
          </p:cNvPr>
          <p:cNvGrpSpPr/>
          <p:nvPr/>
        </p:nvGrpSpPr>
        <p:grpSpPr>
          <a:xfrm>
            <a:off x="3373431" y="2039149"/>
            <a:ext cx="1963581" cy="438252"/>
            <a:chOff x="1849430" y="2039149"/>
            <a:chExt cx="1963581" cy="438252"/>
          </a:xfrm>
        </p:grpSpPr>
        <p:sp>
          <p:nvSpPr>
            <p:cNvPr id="8" name="Diagrama de flujo: conector 7">
              <a:extLst>
                <a:ext uri="{FF2B5EF4-FFF2-40B4-BE49-F238E27FC236}">
                  <a16:creationId xmlns:a16="http://schemas.microsoft.com/office/drawing/2014/main" xmlns="" id="{A47D0F57-BA45-41CD-8B7A-00C6DE13EFE4}"/>
                </a:ext>
              </a:extLst>
            </p:cNvPr>
            <p:cNvSpPr/>
            <p:nvPr/>
          </p:nvSpPr>
          <p:spPr>
            <a:xfrm>
              <a:off x="1849430" y="2045353"/>
              <a:ext cx="432048" cy="43204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xmlns="" id="{2BCB7338-B73E-4E76-9153-DD52EEC74FD2}"/>
                </a:ext>
              </a:extLst>
            </p:cNvPr>
            <p:cNvSpPr/>
            <p:nvPr/>
          </p:nvSpPr>
          <p:spPr>
            <a:xfrm>
              <a:off x="2383153" y="2039149"/>
              <a:ext cx="1429858" cy="432048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dirty="0"/>
                <a:t>Estadística y Epidemiología DIRIS LS</a:t>
              </a: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14EE1E76-EFDA-4166-A2FD-FAA24D6F56F9}"/>
              </a:ext>
            </a:extLst>
          </p:cNvPr>
          <p:cNvSpPr/>
          <p:nvPr/>
        </p:nvSpPr>
        <p:spPr>
          <a:xfrm>
            <a:off x="9268676" y="2639085"/>
            <a:ext cx="499732" cy="28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err="1"/>
              <a:t>Xxxxx</a:t>
            </a:r>
            <a:endParaRPr lang="es-ES" sz="1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6BFDD51F-5763-4834-9577-D7B42C589FEB}"/>
              </a:ext>
            </a:extLst>
          </p:cNvPr>
          <p:cNvSpPr txBox="1"/>
          <p:nvPr/>
        </p:nvSpPr>
        <p:spPr>
          <a:xfrm>
            <a:off x="9726488" y="2636912"/>
            <a:ext cx="906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/>
              <a:t>Responsable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2FA86D29-A473-4E76-9D29-4BC6662FEC36}"/>
              </a:ext>
            </a:extLst>
          </p:cNvPr>
          <p:cNvGrpSpPr/>
          <p:nvPr/>
        </p:nvGrpSpPr>
        <p:grpSpPr>
          <a:xfrm>
            <a:off x="2242632" y="2486504"/>
            <a:ext cx="1224136" cy="591749"/>
            <a:chOff x="718632" y="2486503"/>
            <a:chExt cx="1224136" cy="591749"/>
          </a:xfrm>
        </p:grpSpPr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xmlns="" id="{2C2F3D87-C769-4B42-8E02-62F0F41537EF}"/>
                </a:ext>
              </a:extLst>
            </p:cNvPr>
            <p:cNvCxnSpPr>
              <a:cxnSpLocks/>
              <a:stCxn id="9" idx="2"/>
              <a:endCxn id="17" idx="0"/>
            </p:cNvCxnSpPr>
            <p:nvPr/>
          </p:nvCxnSpPr>
          <p:spPr>
            <a:xfrm flipH="1">
              <a:off x="1330700" y="2486503"/>
              <a:ext cx="940" cy="222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xmlns="" id="{7DB07A10-9A7F-4B06-9360-AD3F4B2B39D2}"/>
                </a:ext>
              </a:extLst>
            </p:cNvPr>
            <p:cNvSpPr txBox="1"/>
            <p:nvPr/>
          </p:nvSpPr>
          <p:spPr>
            <a:xfrm>
              <a:off x="718632" y="2708920"/>
              <a:ext cx="1224136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200" b="1" dirty="0"/>
                <a:t>Equipo organizador EESS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A674BFB6-1FB4-4A8B-BEAB-18EC218162AF}"/>
              </a:ext>
            </a:extLst>
          </p:cNvPr>
          <p:cNvGrpSpPr/>
          <p:nvPr/>
        </p:nvGrpSpPr>
        <p:grpSpPr>
          <a:xfrm>
            <a:off x="2854700" y="3078252"/>
            <a:ext cx="1441100" cy="624784"/>
            <a:chOff x="1330700" y="3078252"/>
            <a:chExt cx="1441100" cy="624784"/>
          </a:xfrm>
        </p:grpSpPr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D9C81DC5-8372-46A1-8D09-21DAF85005ED}"/>
                </a:ext>
              </a:extLst>
            </p:cNvPr>
            <p:cNvSpPr txBox="1"/>
            <p:nvPr/>
          </p:nvSpPr>
          <p:spPr>
            <a:xfrm>
              <a:off x="1763688" y="3140968"/>
              <a:ext cx="1008112" cy="56206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200" b="1" dirty="0"/>
                <a:t>Listado de RRHH actualizado</a:t>
              </a:r>
            </a:p>
          </p:txBody>
        </p:sp>
        <p:cxnSp>
          <p:nvCxnSpPr>
            <p:cNvPr id="25" name="Conector: angular 24">
              <a:extLst>
                <a:ext uri="{FF2B5EF4-FFF2-40B4-BE49-F238E27FC236}">
                  <a16:creationId xmlns:a16="http://schemas.microsoft.com/office/drawing/2014/main" xmlns="" id="{9391A728-26B8-4537-BF07-83160BBCB24A}"/>
                </a:ext>
              </a:extLst>
            </p:cNvPr>
            <p:cNvCxnSpPr>
              <a:cxnSpLocks/>
              <a:stCxn id="17" idx="2"/>
              <a:endCxn id="21" idx="1"/>
            </p:cNvCxnSpPr>
            <p:nvPr/>
          </p:nvCxnSpPr>
          <p:spPr>
            <a:xfrm rot="16200000" flipH="1">
              <a:off x="1375319" y="3033633"/>
              <a:ext cx="343750" cy="43298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xmlns="" id="{C7D76461-EE52-4123-A6F7-3B8CE39D4E81}"/>
              </a:ext>
            </a:extLst>
          </p:cNvPr>
          <p:cNvGrpSpPr/>
          <p:nvPr/>
        </p:nvGrpSpPr>
        <p:grpSpPr>
          <a:xfrm>
            <a:off x="3791744" y="3703036"/>
            <a:ext cx="2603566" cy="441034"/>
            <a:chOff x="2267744" y="3703036"/>
            <a:chExt cx="2603566" cy="441034"/>
          </a:xfrm>
        </p:grpSpPr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xmlns="" id="{69BCE421-6871-437D-92D1-709B65DFA72F}"/>
                </a:ext>
              </a:extLst>
            </p:cNvPr>
            <p:cNvSpPr txBox="1"/>
            <p:nvPr/>
          </p:nvSpPr>
          <p:spPr>
            <a:xfrm>
              <a:off x="4211960" y="3774738"/>
              <a:ext cx="6593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200" b="1" dirty="0"/>
                <a:t>Brigada Inicial</a:t>
              </a:r>
            </a:p>
          </p:txBody>
        </p:sp>
        <p:cxnSp>
          <p:nvCxnSpPr>
            <p:cNvPr id="32" name="Conector: angular 31">
              <a:extLst>
                <a:ext uri="{FF2B5EF4-FFF2-40B4-BE49-F238E27FC236}">
                  <a16:creationId xmlns:a16="http://schemas.microsoft.com/office/drawing/2014/main" xmlns="" id="{5B02392B-47D2-4E43-BB44-4760BE5E21A4}"/>
                </a:ext>
              </a:extLst>
            </p:cNvPr>
            <p:cNvCxnSpPr>
              <a:cxnSpLocks/>
              <a:stCxn id="21" idx="2"/>
              <a:endCxn id="31" idx="1"/>
            </p:cNvCxnSpPr>
            <p:nvPr/>
          </p:nvCxnSpPr>
          <p:spPr>
            <a:xfrm rot="16200000" flipH="1">
              <a:off x="3111668" y="2859112"/>
              <a:ext cx="256368" cy="194421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xmlns="" id="{54267269-89DA-4396-8923-13EFE657644D}"/>
              </a:ext>
            </a:extLst>
          </p:cNvPr>
          <p:cNvGrpSpPr/>
          <p:nvPr/>
        </p:nvGrpSpPr>
        <p:grpSpPr>
          <a:xfrm>
            <a:off x="6440736" y="3703035"/>
            <a:ext cx="1584109" cy="465291"/>
            <a:chOff x="4916735" y="3703034"/>
            <a:chExt cx="1584109" cy="465291"/>
          </a:xfrm>
        </p:grpSpPr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xmlns="" id="{016A44B1-11A0-4A22-8FA9-DDA4317B5AEC}"/>
                </a:ext>
              </a:extLst>
            </p:cNvPr>
            <p:cNvSpPr/>
            <p:nvPr/>
          </p:nvSpPr>
          <p:spPr>
            <a:xfrm>
              <a:off x="5423208" y="3703034"/>
              <a:ext cx="1077636" cy="450982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dirty="0"/>
                <a:t>Personal </a:t>
              </a:r>
              <a:r>
                <a:rPr lang="es-ES" sz="1000" dirty="0" smtClean="0"/>
                <a:t>Técnico Asistencial y </a:t>
              </a:r>
              <a:r>
                <a:rPr lang="es-ES" sz="1000" dirty="0"/>
                <a:t>Administrativo</a:t>
              </a:r>
            </a:p>
          </p:txBody>
        </p:sp>
        <p:sp>
          <p:nvSpPr>
            <p:cNvPr id="40" name="Diagrama de flujo: conector 39">
              <a:extLst>
                <a:ext uri="{FF2B5EF4-FFF2-40B4-BE49-F238E27FC236}">
                  <a16:creationId xmlns:a16="http://schemas.microsoft.com/office/drawing/2014/main" xmlns="" id="{830BF630-A116-41B7-B703-D4D5A1C10A6A}"/>
                </a:ext>
              </a:extLst>
            </p:cNvPr>
            <p:cNvSpPr/>
            <p:nvPr/>
          </p:nvSpPr>
          <p:spPr>
            <a:xfrm>
              <a:off x="4916735" y="3736277"/>
              <a:ext cx="432048" cy="432048"/>
            </a:xfrm>
            <a:prstGeom prst="flowChartConnector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FE7EA29F-07F7-421F-82B1-7AFED5586E81}"/>
              </a:ext>
            </a:extLst>
          </p:cNvPr>
          <p:cNvGrpSpPr/>
          <p:nvPr/>
        </p:nvGrpSpPr>
        <p:grpSpPr>
          <a:xfrm>
            <a:off x="7248127" y="3928526"/>
            <a:ext cx="1368549" cy="854630"/>
            <a:chOff x="5724127" y="3928526"/>
            <a:chExt cx="1368549" cy="854630"/>
          </a:xfrm>
        </p:grpSpPr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xmlns="" id="{92A474A9-216E-4932-8204-9F1CBB5A32C5}"/>
                </a:ext>
              </a:extLst>
            </p:cNvPr>
            <p:cNvSpPr txBox="1"/>
            <p:nvPr/>
          </p:nvSpPr>
          <p:spPr>
            <a:xfrm>
              <a:off x="5724127" y="4221088"/>
              <a:ext cx="1368549" cy="56206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200" b="1" dirty="0"/>
                <a:t>Listado Verificado de Padrón </a:t>
              </a:r>
              <a:r>
                <a:rPr lang="es-ES" sz="1200" b="1" dirty="0" smtClean="0"/>
                <a:t>Nominal y niños identificados  </a:t>
              </a:r>
              <a:endParaRPr lang="es-ES" sz="1200" b="1" dirty="0"/>
            </a:p>
          </p:txBody>
        </p:sp>
        <p:cxnSp>
          <p:nvCxnSpPr>
            <p:cNvPr id="45" name="Conector: angular 44">
              <a:extLst>
                <a:ext uri="{FF2B5EF4-FFF2-40B4-BE49-F238E27FC236}">
                  <a16:creationId xmlns:a16="http://schemas.microsoft.com/office/drawing/2014/main" xmlns="" id="{9BFD8F1C-7DA9-49DD-8EBA-C782FB5B6842}"/>
                </a:ext>
              </a:extLst>
            </p:cNvPr>
            <p:cNvCxnSpPr>
              <a:cxnSpLocks/>
              <a:stCxn id="28" idx="3"/>
              <a:endCxn id="44" idx="3"/>
            </p:cNvCxnSpPr>
            <p:nvPr/>
          </p:nvCxnSpPr>
          <p:spPr>
            <a:xfrm>
              <a:off x="6500845" y="3928526"/>
              <a:ext cx="591831" cy="573596"/>
            </a:xfrm>
            <a:prstGeom prst="bentConnector3">
              <a:avLst>
                <a:gd name="adj1" fmla="val 13862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xmlns="" id="{B27DE865-E811-4EE1-A1E7-19AFAF1A3142}"/>
              </a:ext>
            </a:extLst>
          </p:cNvPr>
          <p:cNvGrpSpPr/>
          <p:nvPr/>
        </p:nvGrpSpPr>
        <p:grpSpPr>
          <a:xfrm>
            <a:off x="2311886" y="4221088"/>
            <a:ext cx="1183711" cy="433122"/>
            <a:chOff x="787885" y="4221088"/>
            <a:chExt cx="1183711" cy="433122"/>
          </a:xfrm>
        </p:grpSpPr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xmlns="" id="{942577EF-3B8C-48D8-940B-4B19F3D325C7}"/>
                </a:ext>
              </a:extLst>
            </p:cNvPr>
            <p:cNvSpPr/>
            <p:nvPr/>
          </p:nvSpPr>
          <p:spPr>
            <a:xfrm>
              <a:off x="787885" y="4222162"/>
              <a:ext cx="703141" cy="432048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dirty="0"/>
                <a:t>Digitador DIRIS</a:t>
              </a:r>
            </a:p>
          </p:txBody>
        </p:sp>
        <p:sp>
          <p:nvSpPr>
            <p:cNvPr id="50" name="Diagrama de flujo: conector 49">
              <a:extLst>
                <a:ext uri="{FF2B5EF4-FFF2-40B4-BE49-F238E27FC236}">
                  <a16:creationId xmlns:a16="http://schemas.microsoft.com/office/drawing/2014/main" xmlns="" id="{4AF53B9F-6573-48E2-90E7-1257F3C87B28}"/>
                </a:ext>
              </a:extLst>
            </p:cNvPr>
            <p:cNvSpPr/>
            <p:nvPr/>
          </p:nvSpPr>
          <p:spPr>
            <a:xfrm>
              <a:off x="1539548" y="4221088"/>
              <a:ext cx="432048" cy="43204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xmlns="" id="{E906FBA9-AE44-4593-A92B-D4DD953C9FA6}"/>
              </a:ext>
            </a:extLst>
          </p:cNvPr>
          <p:cNvGrpSpPr/>
          <p:nvPr/>
        </p:nvGrpSpPr>
        <p:grpSpPr>
          <a:xfrm>
            <a:off x="3900353" y="4622393"/>
            <a:ext cx="2446672" cy="703000"/>
            <a:chOff x="2376352" y="4622393"/>
            <a:chExt cx="2446672" cy="703000"/>
          </a:xfrm>
        </p:grpSpPr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xmlns="" id="{AF3750A0-9755-496B-BEF5-7ACDD65E9F17}"/>
                </a:ext>
              </a:extLst>
            </p:cNvPr>
            <p:cNvSpPr txBox="1"/>
            <p:nvPr/>
          </p:nvSpPr>
          <p:spPr>
            <a:xfrm>
              <a:off x="2612977" y="4869160"/>
              <a:ext cx="1094927" cy="4562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200" b="1" dirty="0"/>
                <a:t>Equipo organizador EESS</a:t>
              </a:r>
            </a:p>
          </p:txBody>
        </p:sp>
        <p:cxnSp>
          <p:nvCxnSpPr>
            <p:cNvPr id="59" name="Conector: angular 58">
              <a:extLst>
                <a:ext uri="{FF2B5EF4-FFF2-40B4-BE49-F238E27FC236}">
                  <a16:creationId xmlns:a16="http://schemas.microsoft.com/office/drawing/2014/main" xmlns="" id="{0BA1D2C9-A993-46CB-9256-FAC182457373}"/>
                </a:ext>
              </a:extLst>
            </p:cNvPr>
            <p:cNvCxnSpPr>
              <a:cxnSpLocks/>
              <a:stCxn id="52" idx="2"/>
              <a:endCxn id="58" idx="1"/>
            </p:cNvCxnSpPr>
            <p:nvPr/>
          </p:nvCxnSpPr>
          <p:spPr>
            <a:xfrm rot="16200000" flipH="1">
              <a:off x="2257223" y="4741522"/>
              <a:ext cx="474883" cy="23662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xmlns="" id="{0195E5EE-D25A-450F-AB73-C602B7E86881}"/>
                </a:ext>
              </a:extLst>
            </p:cNvPr>
            <p:cNvSpPr txBox="1"/>
            <p:nvPr/>
          </p:nvSpPr>
          <p:spPr>
            <a:xfrm>
              <a:off x="3984382" y="4906104"/>
              <a:ext cx="83864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200" b="1" dirty="0"/>
                <a:t>Brigada </a:t>
              </a:r>
              <a:r>
                <a:rPr lang="es-ES" sz="1200" b="1" dirty="0" smtClean="0"/>
                <a:t>de Intervención</a:t>
              </a:r>
              <a:endParaRPr lang="es-ES" sz="1200" b="1" dirty="0"/>
            </a:p>
          </p:txBody>
        </p:sp>
        <p:cxnSp>
          <p:nvCxnSpPr>
            <p:cNvPr id="66" name="Conector: angular 65">
              <a:extLst>
                <a:ext uri="{FF2B5EF4-FFF2-40B4-BE49-F238E27FC236}">
                  <a16:creationId xmlns:a16="http://schemas.microsoft.com/office/drawing/2014/main" xmlns="" id="{140017F9-2537-4AED-A3A9-31B496E51A46}"/>
                </a:ext>
              </a:extLst>
            </p:cNvPr>
            <p:cNvCxnSpPr>
              <a:cxnSpLocks/>
              <a:stCxn id="58" idx="3"/>
              <a:endCxn id="65" idx="1"/>
            </p:cNvCxnSpPr>
            <p:nvPr/>
          </p:nvCxnSpPr>
          <p:spPr>
            <a:xfrm flipV="1">
              <a:off x="3707904" y="5090770"/>
              <a:ext cx="276478" cy="6507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xmlns="" id="{142E3DE5-8636-495E-9E94-70358A49EB4A}"/>
              </a:ext>
            </a:extLst>
          </p:cNvPr>
          <p:cNvGrpSpPr/>
          <p:nvPr/>
        </p:nvGrpSpPr>
        <p:grpSpPr>
          <a:xfrm>
            <a:off x="3458002" y="4223016"/>
            <a:ext cx="3790125" cy="399378"/>
            <a:chOff x="1934002" y="4211796"/>
            <a:chExt cx="3790125" cy="399378"/>
          </a:xfrm>
        </p:grpSpPr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xmlns="" id="{590ECE26-5712-4D9C-BEA1-319EA54E9B63}"/>
                </a:ext>
              </a:extLst>
            </p:cNvPr>
            <p:cNvSpPr txBox="1"/>
            <p:nvPr/>
          </p:nvSpPr>
          <p:spPr>
            <a:xfrm>
              <a:off x="1934002" y="4358710"/>
              <a:ext cx="884699" cy="2524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200" b="1" dirty="0"/>
                <a:t>Digitación</a:t>
              </a:r>
            </a:p>
          </p:txBody>
        </p:sp>
        <p:cxnSp>
          <p:nvCxnSpPr>
            <p:cNvPr id="53" name="Conector recto de flecha 52">
              <a:extLst>
                <a:ext uri="{FF2B5EF4-FFF2-40B4-BE49-F238E27FC236}">
                  <a16:creationId xmlns:a16="http://schemas.microsoft.com/office/drawing/2014/main" xmlns="" id="{D7F2517B-2F66-4ECF-ADAF-309628652380}"/>
                </a:ext>
              </a:extLst>
            </p:cNvPr>
            <p:cNvCxnSpPr>
              <a:cxnSpLocks/>
              <a:stCxn id="44" idx="1"/>
              <a:endCxn id="52" idx="3"/>
            </p:cNvCxnSpPr>
            <p:nvPr/>
          </p:nvCxnSpPr>
          <p:spPr>
            <a:xfrm flipH="1" flipV="1">
              <a:off x="2818701" y="4484942"/>
              <a:ext cx="2905426" cy="171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CuadroTexto 75">
              <a:extLst>
                <a:ext uri="{FF2B5EF4-FFF2-40B4-BE49-F238E27FC236}">
                  <a16:creationId xmlns:a16="http://schemas.microsoft.com/office/drawing/2014/main" xmlns="" id="{850A1734-2D61-4D3D-BBAE-50D04566550E}"/>
                </a:ext>
              </a:extLst>
            </p:cNvPr>
            <p:cNvSpPr txBox="1"/>
            <p:nvPr/>
          </p:nvSpPr>
          <p:spPr>
            <a:xfrm>
              <a:off x="4706638" y="4211796"/>
              <a:ext cx="94548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000" b="1" dirty="0"/>
                <a:t>03 </a:t>
              </a:r>
              <a:r>
                <a:rPr lang="es-ES" sz="900" b="1" dirty="0"/>
                <a:t>manzanas </a:t>
              </a:r>
            </a:p>
            <a:p>
              <a:pPr algn="ctr"/>
              <a:r>
                <a:rPr lang="es-ES" sz="900" b="1" dirty="0"/>
                <a:t>(70 </a:t>
              </a:r>
              <a:r>
                <a:rPr lang="es-ES" sz="900" b="1" dirty="0" err="1" smtClean="0"/>
                <a:t>viviviendas</a:t>
              </a:r>
              <a:r>
                <a:rPr lang="es-ES" sz="900" b="1" dirty="0" smtClean="0"/>
                <a:t>)</a:t>
              </a:r>
              <a:endParaRPr lang="es-ES" sz="1000" b="1" dirty="0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xmlns="" id="{622C5F2C-DC0F-4C37-BD66-2AA9028D1593}"/>
              </a:ext>
            </a:extLst>
          </p:cNvPr>
          <p:cNvGrpSpPr/>
          <p:nvPr/>
        </p:nvGrpSpPr>
        <p:grpSpPr>
          <a:xfrm>
            <a:off x="6312024" y="4869160"/>
            <a:ext cx="1656184" cy="435376"/>
            <a:chOff x="4788024" y="4869160"/>
            <a:chExt cx="1656184" cy="435376"/>
          </a:xfrm>
        </p:grpSpPr>
        <p:sp>
          <p:nvSpPr>
            <p:cNvPr id="77" name="Diagrama de flujo: conector 76">
              <a:extLst>
                <a:ext uri="{FF2B5EF4-FFF2-40B4-BE49-F238E27FC236}">
                  <a16:creationId xmlns:a16="http://schemas.microsoft.com/office/drawing/2014/main" xmlns="" id="{56065EC3-AE87-4C5A-AA6D-6B5E405AD820}"/>
                </a:ext>
              </a:extLst>
            </p:cNvPr>
            <p:cNvSpPr/>
            <p:nvPr/>
          </p:nvSpPr>
          <p:spPr>
            <a:xfrm>
              <a:off x="4788024" y="4869160"/>
              <a:ext cx="432048" cy="432048"/>
            </a:xfrm>
            <a:prstGeom prst="flowChartConnector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  <p:sp>
          <p:nvSpPr>
            <p:cNvPr id="89" name="Rectángulo 88">
              <a:extLst>
                <a:ext uri="{FF2B5EF4-FFF2-40B4-BE49-F238E27FC236}">
                  <a16:creationId xmlns:a16="http://schemas.microsoft.com/office/drawing/2014/main" xmlns="" id="{0A41BC3F-5260-4B99-B716-81B3D4F9AC06}"/>
                </a:ext>
              </a:extLst>
            </p:cNvPr>
            <p:cNvSpPr/>
            <p:nvPr/>
          </p:nvSpPr>
          <p:spPr>
            <a:xfrm>
              <a:off x="5423208" y="4872488"/>
              <a:ext cx="1021000" cy="432048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dirty="0"/>
                <a:t>Personal Profesional</a:t>
              </a: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xmlns="" id="{F3ECB8D8-5CB5-40C4-B8B9-9BA493F30CF5}"/>
              </a:ext>
            </a:extLst>
          </p:cNvPr>
          <p:cNvGrpSpPr/>
          <p:nvPr/>
        </p:nvGrpSpPr>
        <p:grpSpPr>
          <a:xfrm>
            <a:off x="6905732" y="5088512"/>
            <a:ext cx="1782556" cy="886836"/>
            <a:chOff x="5381732" y="5088512"/>
            <a:chExt cx="1782556" cy="886836"/>
          </a:xfrm>
        </p:grpSpPr>
        <p:sp>
          <p:nvSpPr>
            <p:cNvPr id="92" name="CuadroTexto 91">
              <a:extLst>
                <a:ext uri="{FF2B5EF4-FFF2-40B4-BE49-F238E27FC236}">
                  <a16:creationId xmlns:a16="http://schemas.microsoft.com/office/drawing/2014/main" xmlns="" id="{DE485B09-DFC9-4400-91FA-ABE467060791}"/>
                </a:ext>
              </a:extLst>
            </p:cNvPr>
            <p:cNvSpPr txBox="1"/>
            <p:nvPr/>
          </p:nvSpPr>
          <p:spPr>
            <a:xfrm>
              <a:off x="5381732" y="5413280"/>
              <a:ext cx="1782556" cy="56206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200" b="1" dirty="0"/>
                <a:t>Visita domiciliaria: Suplementación , tratamiento o monitoreo</a:t>
              </a:r>
            </a:p>
          </p:txBody>
        </p:sp>
        <p:cxnSp>
          <p:nvCxnSpPr>
            <p:cNvPr id="93" name="Conector: angular 92">
              <a:extLst>
                <a:ext uri="{FF2B5EF4-FFF2-40B4-BE49-F238E27FC236}">
                  <a16:creationId xmlns:a16="http://schemas.microsoft.com/office/drawing/2014/main" xmlns="" id="{B58E5560-DA85-441E-A6B7-1254F820B865}"/>
                </a:ext>
              </a:extLst>
            </p:cNvPr>
            <p:cNvCxnSpPr>
              <a:cxnSpLocks/>
              <a:stCxn id="89" idx="3"/>
              <a:endCxn id="92" idx="3"/>
            </p:cNvCxnSpPr>
            <p:nvPr/>
          </p:nvCxnSpPr>
          <p:spPr>
            <a:xfrm>
              <a:off x="6444208" y="5088512"/>
              <a:ext cx="720080" cy="605802"/>
            </a:xfrm>
            <a:prstGeom prst="bentConnector3">
              <a:avLst>
                <a:gd name="adj1" fmla="val 13174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xmlns="" id="{9F8E1355-DF21-4109-A2A8-74F4CFCB695F}"/>
              </a:ext>
            </a:extLst>
          </p:cNvPr>
          <p:cNvGrpSpPr/>
          <p:nvPr/>
        </p:nvGrpSpPr>
        <p:grpSpPr>
          <a:xfrm>
            <a:off x="3841543" y="5382289"/>
            <a:ext cx="3176253" cy="503042"/>
            <a:chOff x="2317542" y="5382289"/>
            <a:chExt cx="3176253" cy="503042"/>
          </a:xfrm>
        </p:grpSpPr>
        <p:cxnSp>
          <p:nvCxnSpPr>
            <p:cNvPr id="97" name="Conector recto de flecha 96">
              <a:extLst>
                <a:ext uri="{FF2B5EF4-FFF2-40B4-BE49-F238E27FC236}">
                  <a16:creationId xmlns:a16="http://schemas.microsoft.com/office/drawing/2014/main" xmlns="" id="{3015C989-555C-488E-8D80-18AC8DE4E179}"/>
                </a:ext>
              </a:extLst>
            </p:cNvPr>
            <p:cNvCxnSpPr>
              <a:cxnSpLocks/>
              <a:stCxn id="92" idx="1"/>
              <a:endCxn id="102" idx="3"/>
            </p:cNvCxnSpPr>
            <p:nvPr/>
          </p:nvCxnSpPr>
          <p:spPr>
            <a:xfrm flipH="1" flipV="1">
              <a:off x="3412468" y="5673459"/>
              <a:ext cx="1969263" cy="208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CuadroTexto 101">
              <a:extLst>
                <a:ext uri="{FF2B5EF4-FFF2-40B4-BE49-F238E27FC236}">
                  <a16:creationId xmlns:a16="http://schemas.microsoft.com/office/drawing/2014/main" xmlns="" id="{D1D167DE-E252-4093-A82C-C1C4EF92AF23}"/>
                </a:ext>
              </a:extLst>
            </p:cNvPr>
            <p:cNvSpPr txBox="1"/>
            <p:nvPr/>
          </p:nvSpPr>
          <p:spPr>
            <a:xfrm>
              <a:off x="2317542" y="5461587"/>
              <a:ext cx="1094926" cy="4237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200" b="1" dirty="0"/>
                <a:t>Digitación</a:t>
              </a:r>
            </a:p>
            <a:p>
              <a:pPr algn="ctr"/>
              <a:r>
                <a:rPr lang="es-ES" sz="1200" b="1" dirty="0"/>
                <a:t>Hojas HIS MINSA</a:t>
              </a:r>
            </a:p>
          </p:txBody>
        </p:sp>
        <p:sp>
          <p:nvSpPr>
            <p:cNvPr id="105" name="CuadroTexto 104">
              <a:extLst>
                <a:ext uri="{FF2B5EF4-FFF2-40B4-BE49-F238E27FC236}">
                  <a16:creationId xmlns:a16="http://schemas.microsoft.com/office/drawing/2014/main" xmlns="" id="{30DBD942-07EC-4075-9203-9CB366D864A6}"/>
                </a:ext>
              </a:extLst>
            </p:cNvPr>
            <p:cNvSpPr txBox="1"/>
            <p:nvPr/>
          </p:nvSpPr>
          <p:spPr>
            <a:xfrm>
              <a:off x="4548313" y="5382289"/>
              <a:ext cx="94548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s-ES" sz="1000" b="1" dirty="0"/>
                <a:t>15 visitas efectivas</a:t>
              </a: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xmlns="" id="{5A419EB9-2669-4E77-B54A-930298720785}"/>
              </a:ext>
            </a:extLst>
          </p:cNvPr>
          <p:cNvGrpSpPr/>
          <p:nvPr/>
        </p:nvGrpSpPr>
        <p:grpSpPr>
          <a:xfrm>
            <a:off x="2219026" y="5266849"/>
            <a:ext cx="1572718" cy="556614"/>
            <a:chOff x="701085" y="5375826"/>
            <a:chExt cx="1263821" cy="447635"/>
          </a:xfrm>
        </p:grpSpPr>
        <p:sp>
          <p:nvSpPr>
            <p:cNvPr id="108" name="Diagrama de flujo: conector 107">
              <a:extLst>
                <a:ext uri="{FF2B5EF4-FFF2-40B4-BE49-F238E27FC236}">
                  <a16:creationId xmlns:a16="http://schemas.microsoft.com/office/drawing/2014/main" xmlns="" id="{A7B358B7-E2EE-4909-9062-793BF5D047B5}"/>
                </a:ext>
              </a:extLst>
            </p:cNvPr>
            <p:cNvSpPr/>
            <p:nvPr/>
          </p:nvSpPr>
          <p:spPr>
            <a:xfrm>
              <a:off x="1532858" y="5391413"/>
              <a:ext cx="432048" cy="43204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</a:p>
          </p:txBody>
        </p:sp>
        <p:sp>
          <p:nvSpPr>
            <p:cNvPr id="109" name="Rectángulo 108">
              <a:extLst>
                <a:ext uri="{FF2B5EF4-FFF2-40B4-BE49-F238E27FC236}">
                  <a16:creationId xmlns:a16="http://schemas.microsoft.com/office/drawing/2014/main" xmlns="" id="{D89A19F2-007D-48A9-A804-05CFCCD785DA}"/>
                </a:ext>
              </a:extLst>
            </p:cNvPr>
            <p:cNvSpPr/>
            <p:nvPr/>
          </p:nvSpPr>
          <p:spPr>
            <a:xfrm>
              <a:off x="701085" y="5375826"/>
              <a:ext cx="759766" cy="432048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dirty="0" smtClean="0"/>
                <a:t>2 Digitadores x </a:t>
              </a:r>
              <a:r>
                <a:rPr lang="es-ES" sz="1000" dirty="0"/>
                <a:t>EE.SS. I-3, I-4</a:t>
              </a:r>
            </a:p>
          </p:txBody>
        </p:sp>
      </p:grpSp>
      <p:sp>
        <p:nvSpPr>
          <p:cNvPr id="110" name="Rectángulo 109">
            <a:extLst>
              <a:ext uri="{FF2B5EF4-FFF2-40B4-BE49-F238E27FC236}">
                <a16:creationId xmlns:a16="http://schemas.microsoft.com/office/drawing/2014/main" xmlns="" id="{36C3A22C-2E6B-4EC0-B908-40E24117B271}"/>
              </a:ext>
            </a:extLst>
          </p:cNvPr>
          <p:cNvSpPr/>
          <p:nvPr/>
        </p:nvSpPr>
        <p:spPr>
          <a:xfrm>
            <a:off x="2627328" y="6129691"/>
            <a:ext cx="6276984" cy="25910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Monitoreo y Supervisión (Equipo de la DIRIS LS)</a:t>
            </a:r>
          </a:p>
        </p:txBody>
      </p:sp>
      <p:sp>
        <p:nvSpPr>
          <p:cNvPr id="3" name="Rectángulo 2"/>
          <p:cNvSpPr/>
          <p:nvPr/>
        </p:nvSpPr>
        <p:spPr>
          <a:xfrm>
            <a:off x="9192346" y="2021174"/>
            <a:ext cx="1440159" cy="9757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xmlns="" id="{E315CAA6-622E-4A39-B49E-7275FDDA26AA}"/>
              </a:ext>
            </a:extLst>
          </p:cNvPr>
          <p:cNvSpPr txBox="1"/>
          <p:nvPr/>
        </p:nvSpPr>
        <p:spPr>
          <a:xfrm>
            <a:off x="9601518" y="1761952"/>
            <a:ext cx="7104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/>
              <a:t>LEYENDA</a:t>
            </a:r>
          </a:p>
        </p:txBody>
      </p:sp>
      <p:sp>
        <p:nvSpPr>
          <p:cNvPr id="47" name="Rectángulo 46"/>
          <p:cNvSpPr/>
          <p:nvPr/>
        </p:nvSpPr>
        <p:spPr>
          <a:xfrm>
            <a:off x="9192345" y="1761952"/>
            <a:ext cx="1440159" cy="2483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xmlns="" id="{9608079F-3D8D-4839-B750-5E70633933C3}"/>
              </a:ext>
            </a:extLst>
          </p:cNvPr>
          <p:cNvGrpSpPr/>
          <p:nvPr/>
        </p:nvGrpSpPr>
        <p:grpSpPr>
          <a:xfrm>
            <a:off x="4129903" y="3184087"/>
            <a:ext cx="1207109" cy="447189"/>
            <a:chOff x="2605902" y="3184086"/>
            <a:chExt cx="1207109" cy="447189"/>
          </a:xfrm>
        </p:grpSpPr>
        <p:sp>
          <p:nvSpPr>
            <p:cNvPr id="27" name="Diagrama de flujo: conector 26">
              <a:extLst>
                <a:ext uri="{FF2B5EF4-FFF2-40B4-BE49-F238E27FC236}">
                  <a16:creationId xmlns:a16="http://schemas.microsoft.com/office/drawing/2014/main" xmlns="" id="{49FD28A8-5E9B-4365-A09F-4E32C0043714}"/>
                </a:ext>
              </a:extLst>
            </p:cNvPr>
            <p:cNvSpPr/>
            <p:nvPr/>
          </p:nvSpPr>
          <p:spPr>
            <a:xfrm>
              <a:off x="2605902" y="3184086"/>
              <a:ext cx="432048" cy="43204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xmlns="" id="{CC335520-5F02-408A-91F2-7EECDA46A47E}"/>
                </a:ext>
              </a:extLst>
            </p:cNvPr>
            <p:cNvSpPr/>
            <p:nvPr/>
          </p:nvSpPr>
          <p:spPr>
            <a:xfrm>
              <a:off x="3109870" y="3199227"/>
              <a:ext cx="703141" cy="432048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dirty="0"/>
                <a:t>Jefe de Personal</a:t>
              </a:r>
            </a:p>
          </p:txBody>
        </p:sp>
      </p:grpSp>
      <p:cxnSp>
        <p:nvCxnSpPr>
          <p:cNvPr id="55" name="Conector angular 54"/>
          <p:cNvCxnSpPr>
            <a:endCxn id="58" idx="0"/>
          </p:cNvCxnSpPr>
          <p:nvPr/>
        </p:nvCxnSpPr>
        <p:spPr>
          <a:xfrm rot="10800000" flipV="1">
            <a:off x="4684443" y="4502122"/>
            <a:ext cx="2563685" cy="3670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33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1FAE47-D1F6-4916-A22A-E15AF771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dirty="0"/>
              <a:t>Tareas por niveles de trabajo en el Plan de Actividades – Setiembre del 2019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3362AED-34A5-4D85-883C-A2B4DD589890}"/>
              </a:ext>
            </a:extLst>
          </p:cNvPr>
          <p:cNvSpPr txBox="1"/>
          <p:nvPr/>
        </p:nvSpPr>
        <p:spPr>
          <a:xfrm>
            <a:off x="3071664" y="267756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70C0"/>
                </a:solidFill>
              </a:rPr>
              <a:t>Padrón nominal por localidad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6B077DF-14F0-42BD-AA7E-E23D1A8A7F3D}"/>
              </a:ext>
            </a:extLst>
          </p:cNvPr>
          <p:cNvSpPr txBox="1"/>
          <p:nvPr/>
        </p:nvSpPr>
        <p:spPr>
          <a:xfrm>
            <a:off x="2279576" y="1628801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</a:rPr>
              <a:t>DIRIS LIMA SUR</a:t>
            </a:r>
          </a:p>
          <a:p>
            <a:pPr algn="ctr"/>
            <a:r>
              <a:rPr lang="es-ES" b="1" dirty="0">
                <a:solidFill>
                  <a:srgbClr val="0070C0"/>
                </a:solidFill>
              </a:rPr>
              <a:t>(administración)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0DEC482F-6116-47D2-90A4-F3218C82FE17}"/>
              </a:ext>
            </a:extLst>
          </p:cNvPr>
          <p:cNvSpPr txBox="1"/>
          <p:nvPr/>
        </p:nvSpPr>
        <p:spPr>
          <a:xfrm>
            <a:off x="2999656" y="4293097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70C0"/>
                </a:solidFill>
              </a:rPr>
              <a:t>Digitación</a:t>
            </a:r>
          </a:p>
          <a:p>
            <a:pPr algn="ctr"/>
            <a:r>
              <a:rPr lang="es-ES" sz="1200" b="1" dirty="0">
                <a:solidFill>
                  <a:srgbClr val="0070C0"/>
                </a:solidFill>
              </a:rPr>
              <a:t>De Lista verificada de niños menores de 2 años 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A9C9792A-86B9-4D2A-8192-16EF79BD633F}"/>
              </a:ext>
            </a:extLst>
          </p:cNvPr>
          <p:cNvSpPr txBox="1"/>
          <p:nvPr/>
        </p:nvSpPr>
        <p:spPr>
          <a:xfrm>
            <a:off x="6528048" y="1628801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B050"/>
                </a:solidFill>
              </a:rPr>
              <a:t>Establecimiento de </a:t>
            </a:r>
            <a:r>
              <a:rPr lang="es-ES" b="1" dirty="0" smtClean="0">
                <a:solidFill>
                  <a:srgbClr val="00B050"/>
                </a:solidFill>
              </a:rPr>
              <a:t>Salud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A0AD6A88-2568-4F30-9278-B3AF87978B6F}"/>
              </a:ext>
            </a:extLst>
          </p:cNvPr>
          <p:cNvSpPr txBox="1"/>
          <p:nvPr/>
        </p:nvSpPr>
        <p:spPr>
          <a:xfrm>
            <a:off x="3071664" y="5282737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70C0"/>
                </a:solidFill>
              </a:rPr>
              <a:t>Monitoreo y supervisión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8A1B97F-4833-49A7-8391-6A7C18ABC2F6}"/>
              </a:ext>
            </a:extLst>
          </p:cNvPr>
          <p:cNvSpPr txBox="1"/>
          <p:nvPr/>
        </p:nvSpPr>
        <p:spPr>
          <a:xfrm>
            <a:off x="7392144" y="2677563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B050"/>
                </a:solidFill>
              </a:rPr>
              <a:t>Relación nominal de personal de salud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68A6EB13-8D94-4A2A-8A58-910E74ABE529}"/>
              </a:ext>
            </a:extLst>
          </p:cNvPr>
          <p:cNvSpPr txBox="1"/>
          <p:nvPr/>
        </p:nvSpPr>
        <p:spPr>
          <a:xfrm>
            <a:off x="7320136" y="4149081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B050"/>
                </a:solidFill>
              </a:rPr>
              <a:t>Brigada de intervención inicial </a:t>
            </a:r>
          </a:p>
          <a:p>
            <a:pPr algn="ctr"/>
            <a:r>
              <a:rPr lang="es-ES" sz="1200" b="1" dirty="0" smtClean="0">
                <a:solidFill>
                  <a:srgbClr val="00B050"/>
                </a:solidFill>
              </a:rPr>
              <a:t>(70 viviendas)</a:t>
            </a:r>
            <a:endParaRPr lang="es-ES" sz="1200" b="1" dirty="0">
              <a:solidFill>
                <a:srgbClr val="00B05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BBED45A3-C69D-41EA-9C33-DF148A34BC00}"/>
              </a:ext>
            </a:extLst>
          </p:cNvPr>
          <p:cNvSpPr txBox="1"/>
          <p:nvPr/>
        </p:nvSpPr>
        <p:spPr>
          <a:xfrm>
            <a:off x="3071664" y="3383141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70C0"/>
                </a:solidFill>
              </a:rPr>
              <a:t>Capacitación a equipos de organización local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31CC1706-A851-4525-B44D-03DF434AD874}"/>
              </a:ext>
            </a:extLst>
          </p:cNvPr>
          <p:cNvSpPr txBox="1"/>
          <p:nvPr/>
        </p:nvSpPr>
        <p:spPr>
          <a:xfrm>
            <a:off x="7392144" y="3534109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B050"/>
                </a:solidFill>
              </a:rPr>
              <a:t>Capacitación a personal salud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2922FA8D-ACA2-4931-A5E8-738D15C9AC82}"/>
              </a:ext>
            </a:extLst>
          </p:cNvPr>
          <p:cNvSpPr txBox="1"/>
          <p:nvPr/>
        </p:nvSpPr>
        <p:spPr>
          <a:xfrm>
            <a:off x="7392144" y="5013177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B050"/>
                </a:solidFill>
              </a:rPr>
              <a:t>Brigada de intervención final </a:t>
            </a:r>
          </a:p>
          <a:p>
            <a:pPr algn="ctr"/>
            <a:r>
              <a:rPr lang="es-ES" sz="1200" b="1" dirty="0" smtClean="0">
                <a:solidFill>
                  <a:srgbClr val="00B050"/>
                </a:solidFill>
              </a:rPr>
              <a:t>(15 </a:t>
            </a:r>
            <a:r>
              <a:rPr lang="es-ES" sz="1200" b="1" dirty="0">
                <a:solidFill>
                  <a:srgbClr val="00B050"/>
                </a:solidFill>
              </a:rPr>
              <a:t>viviendas)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DAE1556D-EA16-464C-B922-B5A4F42F1A74}"/>
              </a:ext>
            </a:extLst>
          </p:cNvPr>
          <p:cNvSpPr txBox="1"/>
          <p:nvPr/>
        </p:nvSpPr>
        <p:spPr>
          <a:xfrm>
            <a:off x="7392144" y="5769927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B050"/>
                </a:solidFill>
              </a:rPr>
              <a:t>Informe de conformidad</a:t>
            </a:r>
          </a:p>
        </p:txBody>
      </p:sp>
      <p:sp>
        <p:nvSpPr>
          <p:cNvPr id="17" name="Diagrama de flujo: conector 16">
            <a:extLst>
              <a:ext uri="{FF2B5EF4-FFF2-40B4-BE49-F238E27FC236}">
                <a16:creationId xmlns:a16="http://schemas.microsoft.com/office/drawing/2014/main" xmlns="" id="{CF0353F7-B5E9-436A-8C2F-177ABAF5CD6E}"/>
              </a:ext>
            </a:extLst>
          </p:cNvPr>
          <p:cNvSpPr/>
          <p:nvPr/>
        </p:nvSpPr>
        <p:spPr>
          <a:xfrm>
            <a:off x="2639616" y="2692370"/>
            <a:ext cx="432048" cy="432048"/>
          </a:xfrm>
          <a:prstGeom prst="flowChartConnecto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9" name="Diagrama de flujo: conector 18">
            <a:extLst>
              <a:ext uri="{FF2B5EF4-FFF2-40B4-BE49-F238E27FC236}">
                <a16:creationId xmlns:a16="http://schemas.microsoft.com/office/drawing/2014/main" xmlns="" id="{693C33CB-CD4C-4833-B73D-9A0B3B6249BA}"/>
              </a:ext>
            </a:extLst>
          </p:cNvPr>
          <p:cNvSpPr/>
          <p:nvPr/>
        </p:nvSpPr>
        <p:spPr>
          <a:xfrm>
            <a:off x="2639616" y="3582614"/>
            <a:ext cx="432048" cy="432048"/>
          </a:xfrm>
          <a:prstGeom prst="flowChartConnecto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20" name="Diagrama de flujo: conector 19">
            <a:extLst>
              <a:ext uri="{FF2B5EF4-FFF2-40B4-BE49-F238E27FC236}">
                <a16:creationId xmlns:a16="http://schemas.microsoft.com/office/drawing/2014/main" xmlns="" id="{EE5BCC83-9BCD-480D-A4CA-A04BA9EFAD0D}"/>
              </a:ext>
            </a:extLst>
          </p:cNvPr>
          <p:cNvSpPr/>
          <p:nvPr/>
        </p:nvSpPr>
        <p:spPr>
          <a:xfrm>
            <a:off x="2639616" y="4492570"/>
            <a:ext cx="432048" cy="432048"/>
          </a:xfrm>
          <a:prstGeom prst="flowChartConnecto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21" name="Diagrama de flujo: conector 20">
            <a:extLst>
              <a:ext uri="{FF2B5EF4-FFF2-40B4-BE49-F238E27FC236}">
                <a16:creationId xmlns:a16="http://schemas.microsoft.com/office/drawing/2014/main" xmlns="" id="{EB3AA180-4B3D-446D-9508-65F615F3739D}"/>
              </a:ext>
            </a:extLst>
          </p:cNvPr>
          <p:cNvSpPr/>
          <p:nvPr/>
        </p:nvSpPr>
        <p:spPr>
          <a:xfrm>
            <a:off x="2639616" y="5297544"/>
            <a:ext cx="432048" cy="432048"/>
          </a:xfrm>
          <a:prstGeom prst="flowChartConnecto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22" name="Diagrama de flujo: conector 21">
            <a:extLst>
              <a:ext uri="{FF2B5EF4-FFF2-40B4-BE49-F238E27FC236}">
                <a16:creationId xmlns:a16="http://schemas.microsoft.com/office/drawing/2014/main" xmlns="" id="{9DEFFBA2-8DF2-4A17-B9C5-FF1D8070CD14}"/>
              </a:ext>
            </a:extLst>
          </p:cNvPr>
          <p:cNvSpPr/>
          <p:nvPr/>
        </p:nvSpPr>
        <p:spPr>
          <a:xfrm>
            <a:off x="6888088" y="2784703"/>
            <a:ext cx="432048" cy="43204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Diagrama de flujo: conector 22">
            <a:extLst>
              <a:ext uri="{FF2B5EF4-FFF2-40B4-BE49-F238E27FC236}">
                <a16:creationId xmlns:a16="http://schemas.microsoft.com/office/drawing/2014/main" xmlns="" id="{4CDC1E47-E6C4-4AF2-A8B3-2F478A900278}"/>
              </a:ext>
            </a:extLst>
          </p:cNvPr>
          <p:cNvSpPr/>
          <p:nvPr/>
        </p:nvSpPr>
        <p:spPr>
          <a:xfrm>
            <a:off x="6888088" y="3548916"/>
            <a:ext cx="432048" cy="43204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Diagrama de flujo: conector 23">
            <a:extLst>
              <a:ext uri="{FF2B5EF4-FFF2-40B4-BE49-F238E27FC236}">
                <a16:creationId xmlns:a16="http://schemas.microsoft.com/office/drawing/2014/main" xmlns="" id="{DDFDF41F-1B17-491C-9086-4E1791DE5F5B}"/>
              </a:ext>
            </a:extLst>
          </p:cNvPr>
          <p:cNvSpPr/>
          <p:nvPr/>
        </p:nvSpPr>
        <p:spPr>
          <a:xfrm>
            <a:off x="6888088" y="4256221"/>
            <a:ext cx="432048" cy="43204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Diagrama de flujo: conector 24">
            <a:extLst>
              <a:ext uri="{FF2B5EF4-FFF2-40B4-BE49-F238E27FC236}">
                <a16:creationId xmlns:a16="http://schemas.microsoft.com/office/drawing/2014/main" xmlns="" id="{448C134B-4B2E-4076-893D-4BA405A7319D}"/>
              </a:ext>
            </a:extLst>
          </p:cNvPr>
          <p:cNvSpPr/>
          <p:nvPr/>
        </p:nvSpPr>
        <p:spPr>
          <a:xfrm>
            <a:off x="6888088" y="5120317"/>
            <a:ext cx="432048" cy="43204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Diagrama de flujo: conector 25">
            <a:extLst>
              <a:ext uri="{FF2B5EF4-FFF2-40B4-BE49-F238E27FC236}">
                <a16:creationId xmlns:a16="http://schemas.microsoft.com/office/drawing/2014/main" xmlns="" id="{8EC1AC05-BCF2-49C4-B8FE-3ACFA153808F}"/>
              </a:ext>
            </a:extLst>
          </p:cNvPr>
          <p:cNvSpPr/>
          <p:nvPr/>
        </p:nvSpPr>
        <p:spPr>
          <a:xfrm>
            <a:off x="6888088" y="5784734"/>
            <a:ext cx="432048" cy="43204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xmlns="" id="{4682AB2E-4B2D-4ABA-8D6D-58465C51B3B0}"/>
              </a:ext>
            </a:extLst>
          </p:cNvPr>
          <p:cNvSpPr txBox="1"/>
          <p:nvPr/>
        </p:nvSpPr>
        <p:spPr>
          <a:xfrm>
            <a:off x="3071664" y="6005721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70C0"/>
                </a:solidFill>
              </a:rPr>
              <a:t>Informe final</a:t>
            </a:r>
          </a:p>
        </p:txBody>
      </p:sp>
      <p:sp>
        <p:nvSpPr>
          <p:cNvPr id="28" name="Diagrama de flujo: conector 27">
            <a:extLst>
              <a:ext uri="{FF2B5EF4-FFF2-40B4-BE49-F238E27FC236}">
                <a16:creationId xmlns:a16="http://schemas.microsoft.com/office/drawing/2014/main" xmlns="" id="{4D7ECB45-D331-4244-B684-1A26287213EB}"/>
              </a:ext>
            </a:extLst>
          </p:cNvPr>
          <p:cNvSpPr/>
          <p:nvPr/>
        </p:nvSpPr>
        <p:spPr>
          <a:xfrm>
            <a:off x="2639616" y="5928195"/>
            <a:ext cx="432048" cy="432048"/>
          </a:xfrm>
          <a:prstGeom prst="flowChartConnecto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5484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85FDF1D-0A21-4D21-9F2B-2A50C75F68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E" dirty="0"/>
              <a:t>METODOLOGIA DEL PLAN DE ACTIVIDADES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402EC3B-01FF-4C29-9549-3F5042CC61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27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2A6BF5-BE4D-48F3-9BED-2FB51DDA9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313" y="163234"/>
            <a:ext cx="10515600" cy="1325563"/>
          </a:xfrm>
        </p:spPr>
        <p:txBody>
          <a:bodyPr/>
          <a:lstStyle/>
          <a:p>
            <a:pPr algn="ctr"/>
            <a:r>
              <a:rPr lang="es-PE" dirty="0"/>
              <a:t>Componentes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563A96CE-BC28-45EA-BD9F-241E1462A65B}"/>
              </a:ext>
            </a:extLst>
          </p:cNvPr>
          <p:cNvSpPr/>
          <p:nvPr/>
        </p:nvSpPr>
        <p:spPr>
          <a:xfrm>
            <a:off x="2130105" y="2347256"/>
            <a:ext cx="2466364" cy="2239861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ORGANIZACION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xmlns="" id="{0ED9A3E7-0980-48F9-A4E6-963A16387C5C}"/>
              </a:ext>
            </a:extLst>
          </p:cNvPr>
          <p:cNvSpPr/>
          <p:nvPr/>
        </p:nvSpPr>
        <p:spPr>
          <a:xfrm>
            <a:off x="4165833" y="1024330"/>
            <a:ext cx="2466364" cy="223986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CAPACITACION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xmlns="" id="{2566DD74-8FF3-4525-872D-95378CA09297}"/>
              </a:ext>
            </a:extLst>
          </p:cNvPr>
          <p:cNvSpPr/>
          <p:nvPr/>
        </p:nvSpPr>
        <p:spPr>
          <a:xfrm>
            <a:off x="6314113" y="2309069"/>
            <a:ext cx="2466364" cy="223986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VISITA DOMICILIARIA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xmlns="" id="{6D54D121-FC6A-430D-9A48-951D10F37F2E}"/>
              </a:ext>
            </a:extLst>
          </p:cNvPr>
          <p:cNvSpPr/>
          <p:nvPr/>
        </p:nvSpPr>
        <p:spPr>
          <a:xfrm>
            <a:off x="2986656" y="4548930"/>
            <a:ext cx="2466364" cy="2239861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MONITOREO Y SUPERVISION 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xmlns="" id="{F1DC4B14-6993-4E02-A683-E18C89754873}"/>
              </a:ext>
            </a:extLst>
          </p:cNvPr>
          <p:cNvSpPr/>
          <p:nvPr/>
        </p:nvSpPr>
        <p:spPr>
          <a:xfrm>
            <a:off x="5645791" y="4454905"/>
            <a:ext cx="2466364" cy="223986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DIGITACION</a:t>
            </a:r>
          </a:p>
        </p:txBody>
      </p:sp>
    </p:spTree>
    <p:extLst>
      <p:ext uri="{BB962C8B-B14F-4D97-AF65-F5344CB8AC3E}">
        <p14:creationId xmlns:p14="http://schemas.microsoft.com/office/powerpoint/2010/main" val="2493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xmlns="" id="{623ABD49-4C48-4068-90F4-C16D7D8D49CE}"/>
              </a:ext>
            </a:extLst>
          </p:cNvPr>
          <p:cNvSpPr/>
          <p:nvPr/>
        </p:nvSpPr>
        <p:spPr>
          <a:xfrm>
            <a:off x="906011" y="335560"/>
            <a:ext cx="10830187" cy="5536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ORGANIZACION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AC407AD2-CF74-49EF-A773-BA5B812FF49D}"/>
              </a:ext>
            </a:extLst>
          </p:cNvPr>
          <p:cNvSpPr/>
          <p:nvPr/>
        </p:nvSpPr>
        <p:spPr>
          <a:xfrm>
            <a:off x="763398" y="1182848"/>
            <a:ext cx="4857226" cy="3313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EQUIPO ORGANIZADOR DIRIS LS</a:t>
            </a:r>
          </a:p>
          <a:p>
            <a:pPr algn="ctr"/>
            <a:endParaRPr lang="es-PE" dirty="0"/>
          </a:p>
          <a:p>
            <a:pPr algn="ctr"/>
            <a:r>
              <a:rPr lang="es-PE" sz="1100" dirty="0"/>
              <a:t>DIRECTOR GENERAL DIRIS LIMA SUR</a:t>
            </a:r>
          </a:p>
          <a:p>
            <a:pPr algn="ctr"/>
            <a:r>
              <a:rPr lang="es-PE" sz="1100" dirty="0"/>
              <a:t>DIRECTOR EJECUTIVO DE LA DIRECCION DE MONITOREO Y GESTION SANITARIA</a:t>
            </a:r>
          </a:p>
          <a:p>
            <a:pPr algn="ctr"/>
            <a:r>
              <a:rPr lang="es-PE" sz="1100" dirty="0"/>
              <a:t>DIRECTOR EJECUTIVO DE LA DIRECCION DE MEDICAMENTOS INSUMOS Y DROGAS</a:t>
            </a:r>
          </a:p>
          <a:p>
            <a:pPr algn="ctr"/>
            <a:r>
              <a:rPr lang="es-PE" sz="1100" dirty="0"/>
              <a:t>DIRECTOR EJECUTIVO DE ADMINISTRACION</a:t>
            </a:r>
          </a:p>
          <a:p>
            <a:pPr algn="ctr"/>
            <a:r>
              <a:rPr lang="es-PE" sz="1100" dirty="0"/>
              <a:t>JEFE DE LA OFICINA DE RECURSOS HUMANOS</a:t>
            </a:r>
          </a:p>
          <a:p>
            <a:pPr algn="ctr"/>
            <a:r>
              <a:rPr lang="es-PE" sz="1100" dirty="0" smtClean="0"/>
              <a:t>RESPONSABLE </a:t>
            </a:r>
            <a:r>
              <a:rPr lang="es-PE" sz="1100" dirty="0"/>
              <a:t>ETF DE INTERVENCIONES SANITARIAS</a:t>
            </a:r>
          </a:p>
          <a:p>
            <a:pPr algn="ctr"/>
            <a:r>
              <a:rPr lang="es-PE" sz="1100" b="1" dirty="0">
                <a:solidFill>
                  <a:srgbClr val="FFFF00"/>
                </a:solidFill>
              </a:rPr>
              <a:t>COORDINADORA DE LA ESTRATEGIA SANITARIA DE ALIMENTACION Y NUTRICION SALUDABLE</a:t>
            </a:r>
          </a:p>
          <a:p>
            <a:pPr algn="ctr"/>
            <a:r>
              <a:rPr lang="es-PE" sz="1100" dirty="0" smtClean="0">
                <a:solidFill>
                  <a:schemeClr val="bg1"/>
                </a:solidFill>
              </a:rPr>
              <a:t>RESPONSABLE </a:t>
            </a:r>
            <a:r>
              <a:rPr lang="es-PE" sz="1100" dirty="0">
                <a:solidFill>
                  <a:schemeClr val="bg1"/>
                </a:solidFill>
              </a:rPr>
              <a:t>ETF DE EPIDEMIOLOGIA E INTELIGENCIA SANITARIA</a:t>
            </a:r>
          </a:p>
          <a:p>
            <a:pPr algn="ctr"/>
            <a:r>
              <a:rPr lang="es-PE" sz="1100" dirty="0">
                <a:solidFill>
                  <a:schemeClr val="bg1"/>
                </a:solidFill>
              </a:rPr>
              <a:t>RESPONSIBLE DEL AREA DE ESTADISTICA</a:t>
            </a:r>
          </a:p>
          <a:p>
            <a:pPr algn="ctr"/>
            <a:endParaRPr lang="es-PE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xmlns="" id="{E486BD62-45B8-41CB-B821-143A44544703}"/>
              </a:ext>
            </a:extLst>
          </p:cNvPr>
          <p:cNvSpPr/>
          <p:nvPr/>
        </p:nvSpPr>
        <p:spPr>
          <a:xfrm>
            <a:off x="6571378" y="1157681"/>
            <a:ext cx="4285377" cy="3070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EQUIPO ORGANIZADOR ESTABLECIMIENTOS DE SALUD</a:t>
            </a:r>
          </a:p>
          <a:p>
            <a:pPr algn="ctr"/>
            <a:endParaRPr lang="es-PE" sz="1100" dirty="0"/>
          </a:p>
          <a:p>
            <a:pPr marL="342900" indent="-342900">
              <a:buFont typeface="+mj-lt"/>
              <a:buAutoNum type="arabicPeriod"/>
            </a:pPr>
            <a:r>
              <a:rPr lang="es-PE" sz="1400" dirty="0"/>
              <a:t>MEDICO JEFE</a:t>
            </a:r>
          </a:p>
          <a:p>
            <a:pPr marL="342900" indent="-342900">
              <a:buFont typeface="+mj-lt"/>
              <a:buAutoNum type="arabicPeriod"/>
            </a:pPr>
            <a:r>
              <a:rPr lang="es-PE" sz="1400" b="1" dirty="0" smtClean="0">
                <a:solidFill>
                  <a:srgbClr val="FFFF00"/>
                </a:solidFill>
              </a:rPr>
              <a:t>RESPONSABLE </a:t>
            </a:r>
            <a:r>
              <a:rPr lang="es-PE" sz="1400" b="1" dirty="0">
                <a:solidFill>
                  <a:srgbClr val="FFFF00"/>
                </a:solidFill>
              </a:rPr>
              <a:t>DE LA ESTRATEGIA SANITARIA DE ALIMENTACION Y NUTRICION SALUDABLE</a:t>
            </a:r>
          </a:p>
          <a:p>
            <a:pPr marL="342900" indent="-342900">
              <a:buFont typeface="+mj-lt"/>
              <a:buAutoNum type="arabicPeriod"/>
            </a:pPr>
            <a:r>
              <a:rPr lang="es-PE" sz="1400" dirty="0" smtClean="0">
                <a:solidFill>
                  <a:schemeClr val="bg1"/>
                </a:solidFill>
              </a:rPr>
              <a:t>RESPONSABLE </a:t>
            </a:r>
            <a:r>
              <a:rPr lang="es-PE" sz="1400" dirty="0">
                <a:solidFill>
                  <a:schemeClr val="bg1"/>
                </a:solidFill>
              </a:rPr>
              <a:t>DE EPIDEMIOLOGIA</a:t>
            </a:r>
          </a:p>
          <a:p>
            <a:pPr marL="342900" indent="-342900">
              <a:buFont typeface="+mj-lt"/>
              <a:buAutoNum type="arabicPeriod"/>
            </a:pPr>
            <a:r>
              <a:rPr lang="es-PE" sz="1400" dirty="0" smtClean="0">
                <a:solidFill>
                  <a:schemeClr val="bg1"/>
                </a:solidFill>
              </a:rPr>
              <a:t>RESPONSABLE </a:t>
            </a:r>
            <a:r>
              <a:rPr lang="es-PE" sz="1400" dirty="0">
                <a:solidFill>
                  <a:schemeClr val="bg1"/>
                </a:solidFill>
              </a:rPr>
              <a:t>DE RECURSOS HUMANOS</a:t>
            </a:r>
          </a:p>
          <a:p>
            <a:pPr marL="342900" indent="-342900">
              <a:buFont typeface="+mj-lt"/>
              <a:buAutoNum type="arabicPeriod"/>
            </a:pPr>
            <a:r>
              <a:rPr lang="es-PE" sz="1400" dirty="0">
                <a:solidFill>
                  <a:schemeClr val="bg1"/>
                </a:solidFill>
              </a:rPr>
              <a:t>OTRO PROFESIONAL DESIGNADO POR EL MEDICO JEFE</a:t>
            </a:r>
          </a:p>
          <a:p>
            <a:pPr algn="ctr"/>
            <a:endParaRPr lang="es-PE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xmlns="" id="{1D034FA7-45E4-476C-983D-7AB4E47C57E8}"/>
              </a:ext>
            </a:extLst>
          </p:cNvPr>
          <p:cNvSpPr/>
          <p:nvPr/>
        </p:nvSpPr>
        <p:spPr>
          <a:xfrm>
            <a:off x="7222922" y="3649210"/>
            <a:ext cx="3229761" cy="5117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SOLO I-3 y I-4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DD4E7510-DC8F-4906-9C02-7941C82E7E1C}"/>
              </a:ext>
            </a:extLst>
          </p:cNvPr>
          <p:cNvSpPr/>
          <p:nvPr/>
        </p:nvSpPr>
        <p:spPr>
          <a:xfrm>
            <a:off x="947955" y="4618140"/>
            <a:ext cx="4496499" cy="339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PLANIFICAR Y ORGANIZAR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DE78C2A2-C6A9-4B6E-948A-4B15A2710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891" y="5251509"/>
            <a:ext cx="1569009" cy="136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79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BD3EE344-C485-49EE-8E32-4F87FDCEBFBF}"/>
              </a:ext>
            </a:extLst>
          </p:cNvPr>
          <p:cNvSpPr/>
          <p:nvPr/>
        </p:nvSpPr>
        <p:spPr>
          <a:xfrm>
            <a:off x="746620" y="1690382"/>
            <a:ext cx="4714613" cy="725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b="1" dirty="0">
                <a:solidFill>
                  <a:srgbClr val="FFFF00"/>
                </a:solidFill>
              </a:rPr>
              <a:t>COORDINADORA DE LA ESTRATEGIA SANITARIA DE ALIMENTACION Y NUTRICION SALUDABLE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C60C6D0A-CBB5-4701-81C6-CF2181C8F4C9}"/>
              </a:ext>
            </a:extLst>
          </p:cNvPr>
          <p:cNvSpPr/>
          <p:nvPr/>
        </p:nvSpPr>
        <p:spPr>
          <a:xfrm>
            <a:off x="679509" y="3237729"/>
            <a:ext cx="4714613" cy="725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>
                <a:solidFill>
                  <a:schemeClr val="bg1"/>
                </a:solidFill>
              </a:rPr>
              <a:t>RESPONSABLE </a:t>
            </a:r>
            <a:r>
              <a:rPr lang="es-PE" sz="1400" dirty="0">
                <a:solidFill>
                  <a:schemeClr val="bg1"/>
                </a:solidFill>
              </a:rPr>
              <a:t>ETF DE EPIDEMIOLOGIA E INTELIGENCIA </a:t>
            </a:r>
            <a:r>
              <a:rPr lang="es-PE" sz="1400" dirty="0" smtClean="0">
                <a:solidFill>
                  <a:schemeClr val="bg1"/>
                </a:solidFill>
              </a:rPr>
              <a:t>SANITARIA</a:t>
            </a:r>
            <a:endParaRPr lang="es-PE" sz="1400" dirty="0">
              <a:solidFill>
                <a:schemeClr val="bg1"/>
              </a:solidFill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9DA6FAD3-5208-49C6-BDDE-BA3E4273D462}"/>
              </a:ext>
            </a:extLst>
          </p:cNvPr>
          <p:cNvSpPr/>
          <p:nvPr/>
        </p:nvSpPr>
        <p:spPr>
          <a:xfrm>
            <a:off x="746620" y="4434836"/>
            <a:ext cx="4647502" cy="35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/>
              <a:t>JEFE DE LA OFICINA DE RECURSOS HUMANOS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xmlns="" id="{7AD3CCE1-956E-492B-9355-8DC5217DE916}"/>
              </a:ext>
            </a:extLst>
          </p:cNvPr>
          <p:cNvSpPr/>
          <p:nvPr/>
        </p:nvSpPr>
        <p:spPr>
          <a:xfrm>
            <a:off x="746620" y="5283843"/>
            <a:ext cx="4647502" cy="415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/>
              <a:t>DIRECCION DE MEDICAMENTOS INSUMOS Y DROGAS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xmlns="" id="{EA60FB5E-FC23-4E9A-86F0-D8FBDEC79096}"/>
              </a:ext>
            </a:extLst>
          </p:cNvPr>
          <p:cNvSpPr/>
          <p:nvPr/>
        </p:nvSpPr>
        <p:spPr>
          <a:xfrm>
            <a:off x="6249798" y="1690382"/>
            <a:ext cx="5327009" cy="659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/>
              <a:t>IMPLEMENTACION, ASESORIA TECNICA, ELABORACION DE INFORME 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xmlns="" id="{7664E187-5C29-4E6A-8A76-89A2E457AA47}"/>
              </a:ext>
            </a:extLst>
          </p:cNvPr>
          <p:cNvSpPr/>
          <p:nvPr/>
        </p:nvSpPr>
        <p:spPr>
          <a:xfrm>
            <a:off x="6999219" y="2733425"/>
            <a:ext cx="1845578" cy="4648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/>
              <a:t>SOCIALIZACION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0B89A9BD-2434-4795-9BF4-A132A06963DB}"/>
              </a:ext>
            </a:extLst>
          </p:cNvPr>
          <p:cNvSpPr/>
          <p:nvPr/>
        </p:nvSpPr>
        <p:spPr>
          <a:xfrm>
            <a:off x="6838423" y="4488902"/>
            <a:ext cx="4286775" cy="531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/>
              <a:t>CONSOLIDACION Y VALIDACION DE PLANILLAS DE PAGO  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xmlns="" id="{EEFF1B8A-C1D6-48E4-9521-17D63BE9C09F}"/>
              </a:ext>
            </a:extLst>
          </p:cNvPr>
          <p:cNvSpPr/>
          <p:nvPr/>
        </p:nvSpPr>
        <p:spPr>
          <a:xfrm>
            <a:off x="7066328" y="3640221"/>
            <a:ext cx="4286775" cy="531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/>
              <a:t>SELECCION DE NIÑOS DEL PADRON NOMINAL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xmlns="" id="{C29435D0-4E42-4EE3-8328-BF04FD849D12}"/>
              </a:ext>
            </a:extLst>
          </p:cNvPr>
          <p:cNvSpPr/>
          <p:nvPr/>
        </p:nvSpPr>
        <p:spPr>
          <a:xfrm>
            <a:off x="6905534" y="5337583"/>
            <a:ext cx="4286775" cy="531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/>
              <a:t>ABASTECIMIENTO DE INSUMOS</a:t>
            </a:r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xmlns="" id="{0D47E0E8-34A9-4F38-83AE-43543FA925F9}"/>
              </a:ext>
            </a:extLst>
          </p:cNvPr>
          <p:cNvSpPr/>
          <p:nvPr/>
        </p:nvSpPr>
        <p:spPr>
          <a:xfrm>
            <a:off x="5461233" y="1926677"/>
            <a:ext cx="788565" cy="2628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xmlns="" id="{FB6057D4-DE8C-485F-B497-E2340697533C}"/>
              </a:ext>
            </a:extLst>
          </p:cNvPr>
          <p:cNvSpPr/>
          <p:nvPr/>
        </p:nvSpPr>
        <p:spPr>
          <a:xfrm rot="1734316">
            <a:off x="5344578" y="2407721"/>
            <a:ext cx="1684397" cy="31100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xmlns="" id="{F230C036-8660-4140-BE9D-E4D3FF681AE3}"/>
              </a:ext>
            </a:extLst>
          </p:cNvPr>
          <p:cNvSpPr/>
          <p:nvPr/>
        </p:nvSpPr>
        <p:spPr>
          <a:xfrm rot="20824177">
            <a:off x="5273591" y="3244020"/>
            <a:ext cx="1667160" cy="3617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xmlns="" id="{8A79B75C-5709-4DD6-8E41-A717F863D3CA}"/>
              </a:ext>
            </a:extLst>
          </p:cNvPr>
          <p:cNvSpPr/>
          <p:nvPr/>
        </p:nvSpPr>
        <p:spPr>
          <a:xfrm>
            <a:off x="5461233" y="3666247"/>
            <a:ext cx="1537986" cy="2628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xmlns="" id="{6F0B8735-C834-477A-836A-E8679434BF00}"/>
              </a:ext>
            </a:extLst>
          </p:cNvPr>
          <p:cNvSpPr/>
          <p:nvPr/>
        </p:nvSpPr>
        <p:spPr>
          <a:xfrm>
            <a:off x="5394122" y="4515379"/>
            <a:ext cx="1444301" cy="3502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xmlns="" id="{6833E283-A8C9-43BB-A5DA-F9C9FA5ABDC6}"/>
              </a:ext>
            </a:extLst>
          </p:cNvPr>
          <p:cNvSpPr/>
          <p:nvPr/>
        </p:nvSpPr>
        <p:spPr>
          <a:xfrm>
            <a:off x="5461233" y="5397614"/>
            <a:ext cx="1444301" cy="3502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xmlns="" id="{B6369D9F-817B-4531-9429-7E901BD4A944}"/>
              </a:ext>
            </a:extLst>
          </p:cNvPr>
          <p:cNvSpPr/>
          <p:nvPr/>
        </p:nvSpPr>
        <p:spPr>
          <a:xfrm>
            <a:off x="390784" y="606762"/>
            <a:ext cx="11585197" cy="647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solidFill>
                  <a:srgbClr val="FFFF00"/>
                </a:solidFill>
              </a:rPr>
              <a:t>FUNCIONES DEL EQUIPO ORGANIZADOR DE LA DIRIS LIMA SUR</a:t>
            </a:r>
          </a:p>
        </p:txBody>
      </p:sp>
    </p:spTree>
    <p:extLst>
      <p:ext uri="{BB962C8B-B14F-4D97-AF65-F5344CB8AC3E}">
        <p14:creationId xmlns:p14="http://schemas.microsoft.com/office/powerpoint/2010/main" val="322447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xmlns="" id="{15AEC81B-4FC4-459F-B0F1-8CA45E239FBD}"/>
              </a:ext>
            </a:extLst>
          </p:cNvPr>
          <p:cNvSpPr/>
          <p:nvPr/>
        </p:nvSpPr>
        <p:spPr>
          <a:xfrm>
            <a:off x="390784" y="606762"/>
            <a:ext cx="11585197" cy="647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solidFill>
                  <a:srgbClr val="FFFF00"/>
                </a:solidFill>
              </a:rPr>
              <a:t>FUNCIONES DEL EQUIPO ORGANIZADOR DE ESTABLECIMIENTOS DE SALUD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89F02752-65EC-452B-BD99-BEF33AD5D049}"/>
              </a:ext>
            </a:extLst>
          </p:cNvPr>
          <p:cNvSpPr/>
          <p:nvPr/>
        </p:nvSpPr>
        <p:spPr>
          <a:xfrm>
            <a:off x="679508" y="1669409"/>
            <a:ext cx="2634143" cy="647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CAPACITACION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B47DE517-B36D-4BF8-B41F-E3AEEE9C0D9F}"/>
              </a:ext>
            </a:extLst>
          </p:cNvPr>
          <p:cNvSpPr/>
          <p:nvPr/>
        </p:nvSpPr>
        <p:spPr>
          <a:xfrm>
            <a:off x="4102217" y="1669409"/>
            <a:ext cx="7399089" cy="5536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LOS I-4 y I-3 CAPACITARAN A </a:t>
            </a:r>
            <a:r>
              <a:rPr lang="es-PE" dirty="0" smtClean="0"/>
              <a:t>EESS A SU CARGO</a:t>
            </a:r>
            <a:endParaRPr lang="es-PE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DA73C13F-0433-4317-B457-952F1AB8F0E2}"/>
              </a:ext>
            </a:extLst>
          </p:cNvPr>
          <p:cNvSpPr/>
          <p:nvPr/>
        </p:nvSpPr>
        <p:spPr>
          <a:xfrm>
            <a:off x="831907" y="3105328"/>
            <a:ext cx="2634143" cy="647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ORGANIZACION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xmlns="" id="{4785CC13-5F2F-49FB-BE98-6291D441254B}"/>
              </a:ext>
            </a:extLst>
          </p:cNvPr>
          <p:cNvSpPr/>
          <p:nvPr/>
        </p:nvSpPr>
        <p:spPr>
          <a:xfrm>
            <a:off x="4102217" y="2558973"/>
            <a:ext cx="5760441" cy="466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LISTADO NOMINAL ACTUALIZADA DE RECURSOS HUMANOS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xmlns="" id="{A49BC318-EBB4-4572-8DDF-836842A87494}"/>
              </a:ext>
            </a:extLst>
          </p:cNvPr>
          <p:cNvSpPr/>
          <p:nvPr/>
        </p:nvSpPr>
        <p:spPr>
          <a:xfrm>
            <a:off x="4114385" y="3369657"/>
            <a:ext cx="3212984" cy="3135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CONFORMACION DE BRIGADAS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xmlns="" id="{DC4DAC2E-328C-458A-91F8-DF843721547F}"/>
              </a:ext>
            </a:extLst>
          </p:cNvPr>
          <p:cNvSpPr/>
          <p:nvPr/>
        </p:nvSpPr>
        <p:spPr>
          <a:xfrm>
            <a:off x="8011486" y="3256941"/>
            <a:ext cx="3489820" cy="20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IDENTIFICACION Y VERIFICACION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3B7C3ACC-4D71-4692-BFDE-8DE887478337}"/>
              </a:ext>
            </a:extLst>
          </p:cNvPr>
          <p:cNvSpPr/>
          <p:nvPr/>
        </p:nvSpPr>
        <p:spPr>
          <a:xfrm>
            <a:off x="8011486" y="3702093"/>
            <a:ext cx="3348607" cy="20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 INTERVENCION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xmlns="" id="{4649EB0A-5EEF-424F-9D4C-989AD5177AF4}"/>
              </a:ext>
            </a:extLst>
          </p:cNvPr>
          <p:cNvSpPr/>
          <p:nvPr/>
        </p:nvSpPr>
        <p:spPr>
          <a:xfrm>
            <a:off x="4102217" y="4191649"/>
            <a:ext cx="3973584" cy="4100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VE</a:t>
            </a:r>
            <a:r>
              <a:rPr lang="es-PE" u="sng" dirty="0"/>
              <a:t>RIFI</a:t>
            </a:r>
            <a:r>
              <a:rPr lang="es-PE" dirty="0"/>
              <a:t>CACION DE SALIDA DE BRIGADAS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xmlns="" id="{5B1FA5C3-79CA-4CE2-B54E-DA3CA50F52A4}"/>
              </a:ext>
            </a:extLst>
          </p:cNvPr>
          <p:cNvSpPr/>
          <p:nvPr/>
        </p:nvSpPr>
        <p:spPr>
          <a:xfrm>
            <a:off x="999833" y="5123413"/>
            <a:ext cx="7863832" cy="4100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/>
              <a:t>VERIFICACION DE ADECUADO LLENADO DE FORMATOS Y SU ENTREGA A SUPERVISORES</a:t>
            </a:r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xmlns="" id="{8B5F74D7-9613-49D2-B139-716C9D0B4B9C}"/>
              </a:ext>
            </a:extLst>
          </p:cNvPr>
          <p:cNvSpPr/>
          <p:nvPr/>
        </p:nvSpPr>
        <p:spPr>
          <a:xfrm rot="20174637">
            <a:off x="7404970" y="3314251"/>
            <a:ext cx="595045" cy="2482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xmlns="" id="{AFFCC297-E592-4A72-A7EA-98CAB80FF189}"/>
              </a:ext>
            </a:extLst>
          </p:cNvPr>
          <p:cNvSpPr/>
          <p:nvPr/>
        </p:nvSpPr>
        <p:spPr>
          <a:xfrm>
            <a:off x="3295817" y="1850703"/>
            <a:ext cx="806400" cy="3502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xmlns="" id="{2D651BB3-8A14-4D4C-8974-B6F1E66F25BB}"/>
              </a:ext>
            </a:extLst>
          </p:cNvPr>
          <p:cNvSpPr/>
          <p:nvPr/>
        </p:nvSpPr>
        <p:spPr>
          <a:xfrm rot="2325165">
            <a:off x="3274551" y="3768206"/>
            <a:ext cx="886306" cy="3760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xmlns="" id="{0AB06889-3312-4B8E-9302-7A995ACD8EED}"/>
              </a:ext>
            </a:extLst>
          </p:cNvPr>
          <p:cNvSpPr/>
          <p:nvPr/>
        </p:nvSpPr>
        <p:spPr>
          <a:xfrm rot="5400000">
            <a:off x="1933279" y="4281347"/>
            <a:ext cx="1179101" cy="3760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xmlns="" id="{1C5151A1-9D04-4976-8424-D29EFA9B9821}"/>
              </a:ext>
            </a:extLst>
          </p:cNvPr>
          <p:cNvSpPr/>
          <p:nvPr/>
        </p:nvSpPr>
        <p:spPr>
          <a:xfrm rot="20174637">
            <a:off x="3356061" y="2886403"/>
            <a:ext cx="808388" cy="3760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xmlns="" id="{8D0D8F06-289C-4DD9-9C8F-C8EA8D4F928B}"/>
              </a:ext>
            </a:extLst>
          </p:cNvPr>
          <p:cNvSpPr/>
          <p:nvPr/>
        </p:nvSpPr>
        <p:spPr>
          <a:xfrm rot="1444406">
            <a:off x="7411634" y="3541571"/>
            <a:ext cx="595045" cy="2482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Flecha: a la derecha 15">
            <a:extLst>
              <a:ext uri="{FF2B5EF4-FFF2-40B4-BE49-F238E27FC236}">
                <a16:creationId xmlns:a16="http://schemas.microsoft.com/office/drawing/2014/main" xmlns="" id="{AFFCC297-E592-4A72-A7EA-98CAB80FF189}"/>
              </a:ext>
            </a:extLst>
          </p:cNvPr>
          <p:cNvSpPr/>
          <p:nvPr/>
        </p:nvSpPr>
        <p:spPr>
          <a:xfrm>
            <a:off x="3446268" y="3319978"/>
            <a:ext cx="651095" cy="3502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1448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xmlns="" id="{C44A6809-7E69-4064-AE3B-8F56300B6C73}"/>
              </a:ext>
            </a:extLst>
          </p:cNvPr>
          <p:cNvSpPr/>
          <p:nvPr/>
        </p:nvSpPr>
        <p:spPr>
          <a:xfrm>
            <a:off x="4611149" y="360727"/>
            <a:ext cx="2969702" cy="528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solidFill>
                  <a:srgbClr val="FFFF00"/>
                </a:solidFill>
              </a:rPr>
              <a:t>CAPACITACION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xmlns="" id="{B54AF7ED-7BE0-42A6-8E73-686F0F06D0B0}"/>
              </a:ext>
            </a:extLst>
          </p:cNvPr>
          <p:cNvSpPr/>
          <p:nvPr/>
        </p:nvSpPr>
        <p:spPr>
          <a:xfrm>
            <a:off x="741028" y="1409350"/>
            <a:ext cx="1828800" cy="6040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PRIMERA FASE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134355EC-D5BF-4868-8C02-D0B831551934}"/>
              </a:ext>
            </a:extLst>
          </p:cNvPr>
          <p:cNvSpPr/>
          <p:nvPr/>
        </p:nvSpPr>
        <p:spPr>
          <a:xfrm>
            <a:off x="3466052" y="1199625"/>
            <a:ext cx="7984920" cy="9227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LA E. S. DE ALIMENTACION Y NUTRICION SALUDABLE Y EL ETF DE EPIDEMIOLOGIA </a:t>
            </a:r>
          </a:p>
          <a:p>
            <a:pPr algn="ctr"/>
            <a:r>
              <a:rPr lang="es-PE" dirty="0"/>
              <a:t>CAPACITAN A DIRIS LS, RIS Y ESTABLECIMIENTOS I-3, I-4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B469C597-A2B4-49C5-BE5D-183F5AADE8AA}"/>
              </a:ext>
            </a:extLst>
          </p:cNvPr>
          <p:cNvSpPr/>
          <p:nvPr/>
        </p:nvSpPr>
        <p:spPr>
          <a:xfrm>
            <a:off x="900418" y="3126996"/>
            <a:ext cx="1828800" cy="6040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SEGUNDA FASE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0596F162-CF83-4465-BCF4-C178DF8CECE4}"/>
              </a:ext>
            </a:extLst>
          </p:cNvPr>
          <p:cNvSpPr/>
          <p:nvPr/>
        </p:nvSpPr>
        <p:spPr>
          <a:xfrm>
            <a:off x="3466052" y="2340840"/>
            <a:ext cx="7632583" cy="7127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LOS EQUIPOS DE ORGANIZACION LOCAL CAPACITAN A SUS ESTABLECIMIENTOS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xmlns="" id="{6E456856-E26D-4EE1-B7A9-B3D65EADC791}"/>
              </a:ext>
            </a:extLst>
          </p:cNvPr>
          <p:cNvSpPr/>
          <p:nvPr/>
        </p:nvSpPr>
        <p:spPr>
          <a:xfrm>
            <a:off x="3447875" y="3288484"/>
            <a:ext cx="7843707" cy="1510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CONTENIDO TEMATICO</a:t>
            </a:r>
          </a:p>
          <a:p>
            <a:pPr algn="ctr"/>
            <a:r>
              <a:rPr lang="es-PE" dirty="0"/>
              <a:t>SOCIALIZACION DEL PLAN DE ACTIVIDADES</a:t>
            </a:r>
          </a:p>
          <a:p>
            <a:pPr algn="ctr"/>
            <a:r>
              <a:rPr lang="es-PE" sz="1600" b="1" dirty="0"/>
              <a:t>NORMA TECNICA </a:t>
            </a:r>
            <a:r>
              <a:rPr lang="es-PE" sz="1600" b="1" dirty="0" err="1"/>
              <a:t>N°</a:t>
            </a:r>
            <a:r>
              <a:rPr lang="es-PE" sz="1600" b="1" dirty="0"/>
              <a:t> 134-MINSA/2017/DIGIESP “Norma </a:t>
            </a:r>
            <a:r>
              <a:rPr lang="es-PE" sz="1600" b="1" dirty="0" err="1"/>
              <a:t>Tecnica</a:t>
            </a:r>
            <a:r>
              <a:rPr lang="es-PE" sz="1600" b="1" dirty="0"/>
              <a:t> de Salud para el manejo terapéutico y preventivo de la anemia en niños, adolescentes, gestantes y puérperas</a:t>
            </a:r>
          </a:p>
          <a:p>
            <a:pPr algn="ctr"/>
            <a:r>
              <a:rPr lang="es-PE" sz="1600" b="1" dirty="0"/>
              <a:t>USO CORRECTO DE FORMATOS Y LLENADO DE LA HOJA HIS MINSA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xmlns="" id="{259CC182-8F3E-4C83-8398-BA35B4C7657A}"/>
              </a:ext>
            </a:extLst>
          </p:cNvPr>
          <p:cNvSpPr/>
          <p:nvPr/>
        </p:nvSpPr>
        <p:spPr>
          <a:xfrm>
            <a:off x="2475455" y="1582686"/>
            <a:ext cx="990598" cy="23673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xmlns="" id="{EAF8A816-4629-4AA9-8C99-676C9D8FB2FB}"/>
              </a:ext>
            </a:extLst>
          </p:cNvPr>
          <p:cNvSpPr/>
          <p:nvPr/>
        </p:nvSpPr>
        <p:spPr>
          <a:xfrm rot="20414274">
            <a:off x="2611424" y="2935223"/>
            <a:ext cx="990598" cy="23673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xmlns="" id="{3B241FD1-D1AA-44B8-AEE3-DEA72E6BCA6B}"/>
              </a:ext>
            </a:extLst>
          </p:cNvPr>
          <p:cNvSpPr/>
          <p:nvPr/>
        </p:nvSpPr>
        <p:spPr>
          <a:xfrm rot="1890122">
            <a:off x="2589426" y="3598675"/>
            <a:ext cx="990598" cy="23673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C8D967EC-CA2B-4F0B-B99F-281703240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00" y="4287760"/>
            <a:ext cx="2188054" cy="189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xmlns="" id="{1C05F462-3D11-43D8-98BD-93ED3995B65E}"/>
              </a:ext>
            </a:extLst>
          </p:cNvPr>
          <p:cNvSpPr/>
          <p:nvPr/>
        </p:nvSpPr>
        <p:spPr>
          <a:xfrm>
            <a:off x="3640976" y="419450"/>
            <a:ext cx="3850218" cy="5536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>
                <a:solidFill>
                  <a:srgbClr val="FFFF00"/>
                </a:solidFill>
              </a:rPr>
              <a:t>VISITA DOMICILIARIA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xmlns="" id="{A19A5AE6-FF2A-4993-AEF4-39228CE30F7B}"/>
              </a:ext>
            </a:extLst>
          </p:cNvPr>
          <p:cNvSpPr/>
          <p:nvPr/>
        </p:nvSpPr>
        <p:spPr>
          <a:xfrm>
            <a:off x="1343841" y="1471300"/>
            <a:ext cx="3281084" cy="3949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000" b="1" dirty="0"/>
              <a:t>BRIGADA INICIAL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5612DD4E-E807-4F4B-9470-C04DA4E6524B}"/>
              </a:ext>
            </a:extLst>
          </p:cNvPr>
          <p:cNvSpPr/>
          <p:nvPr/>
        </p:nvSpPr>
        <p:spPr>
          <a:xfrm>
            <a:off x="1333849" y="2153872"/>
            <a:ext cx="3271707" cy="7487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01 PERSONAL  ASISTENCIAL</a:t>
            </a:r>
          </a:p>
          <a:p>
            <a:pPr algn="ctr"/>
            <a:r>
              <a:rPr lang="es-PE" dirty="0"/>
              <a:t>01 PERSONAL ADMINISTRATIVO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B8D41ED3-0F0E-426A-B8C6-C1CF6FE920EC}"/>
              </a:ext>
            </a:extLst>
          </p:cNvPr>
          <p:cNvSpPr/>
          <p:nvPr/>
        </p:nvSpPr>
        <p:spPr>
          <a:xfrm>
            <a:off x="1333848" y="3102528"/>
            <a:ext cx="3271707" cy="7487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VERIFICAR NIÑOS SEGUN PADRON NOMINAL (Anexo 3)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xmlns="" id="{452BFEAD-DD1E-4BDF-B7C0-85E19C37D6BE}"/>
              </a:ext>
            </a:extLst>
          </p:cNvPr>
          <p:cNvSpPr/>
          <p:nvPr/>
        </p:nvSpPr>
        <p:spPr>
          <a:xfrm>
            <a:off x="1333848" y="4044890"/>
            <a:ext cx="3271707" cy="7487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IDENTIFICAR NIÑOS NO CONSIGNADOS EN PADRON NOMINAL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6D140991-D5B8-4E28-8B2D-2B7322F7988B}"/>
              </a:ext>
            </a:extLst>
          </p:cNvPr>
          <p:cNvSpPr/>
          <p:nvPr/>
        </p:nvSpPr>
        <p:spPr>
          <a:xfrm>
            <a:off x="1353218" y="5007824"/>
            <a:ext cx="3271707" cy="7487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ENTREGAR EL ANEXO 3 AL SUPERVISOR PARA DIGITACION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xmlns="" id="{C8658533-B80A-49AA-ABE6-201FEC4DBE7A}"/>
              </a:ext>
            </a:extLst>
          </p:cNvPr>
          <p:cNvSpPr/>
          <p:nvPr/>
        </p:nvSpPr>
        <p:spPr>
          <a:xfrm>
            <a:off x="7218232" y="1477596"/>
            <a:ext cx="3281084" cy="3949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000" b="1" dirty="0">
                <a:solidFill>
                  <a:schemeClr val="dk1"/>
                </a:solidFill>
              </a:rPr>
              <a:t>BRIGADA DE INTERVENCION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xmlns="" id="{718094CA-97BC-4009-8EBF-7FC89591BFD8}"/>
              </a:ext>
            </a:extLst>
          </p:cNvPr>
          <p:cNvSpPr/>
          <p:nvPr/>
        </p:nvSpPr>
        <p:spPr>
          <a:xfrm>
            <a:off x="6567055" y="2075746"/>
            <a:ext cx="4750489" cy="8935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/>
              <a:t>01 PROFESIONAL (</a:t>
            </a:r>
            <a:r>
              <a:rPr lang="es-PE" sz="1600" dirty="0" smtClean="0"/>
              <a:t>Médico</a:t>
            </a:r>
            <a:r>
              <a:rPr lang="es-PE" sz="1600" dirty="0"/>
              <a:t>, Enfermera o </a:t>
            </a:r>
            <a:r>
              <a:rPr lang="es-PE" sz="1600" dirty="0" smtClean="0"/>
              <a:t>Nutricionista)</a:t>
            </a:r>
            <a:endParaRPr lang="es-PE" sz="1600" dirty="0"/>
          </a:p>
          <a:p>
            <a:pPr algn="ctr"/>
            <a:r>
              <a:rPr lang="es-PE" sz="1600" dirty="0"/>
              <a:t>01 PERSONAL ASISTENCIAL O ADMINISTRATIVO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xmlns="" id="{026BC6C6-2976-4951-B214-32520060F8D3}"/>
              </a:ext>
            </a:extLst>
          </p:cNvPr>
          <p:cNvSpPr/>
          <p:nvPr/>
        </p:nvSpPr>
        <p:spPr>
          <a:xfrm>
            <a:off x="0" y="3599412"/>
            <a:ext cx="1828800" cy="11781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/>
              <a:t>70 VIVIENDAS mínimo 63 efectivas</a:t>
            </a:r>
          </a:p>
          <a:p>
            <a:pPr algn="ctr"/>
            <a:endParaRPr lang="es-PE" sz="1600" b="1" dirty="0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xmlns="" id="{C1ABA7E8-3750-4F4A-ADFF-01E9BE972F0F}"/>
              </a:ext>
            </a:extLst>
          </p:cNvPr>
          <p:cNvSpPr/>
          <p:nvPr/>
        </p:nvSpPr>
        <p:spPr>
          <a:xfrm>
            <a:off x="4394022" y="3941189"/>
            <a:ext cx="1650244" cy="103405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/>
              <a:t>FORMATO 3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xmlns="" id="{41490225-147F-4696-A5FF-2E40AAB03CDD}"/>
              </a:ext>
            </a:extLst>
          </p:cNvPr>
          <p:cNvSpPr/>
          <p:nvPr/>
        </p:nvSpPr>
        <p:spPr>
          <a:xfrm>
            <a:off x="5669280" y="2726575"/>
            <a:ext cx="1745638" cy="6930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15 VIVIENDAS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xmlns="" id="{DB2A5B2E-61DE-4CE5-9BC7-C16B21B7128E}"/>
              </a:ext>
            </a:extLst>
          </p:cNvPr>
          <p:cNvSpPr/>
          <p:nvPr/>
        </p:nvSpPr>
        <p:spPr>
          <a:xfrm>
            <a:off x="9361211" y="3743910"/>
            <a:ext cx="1956333" cy="112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/>
              <a:t>NIÑOS Y GESTANTES CON SUPLEMENTACION 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xmlns="" id="{9CC9A691-FA39-43F5-9C86-47C397329CE8}"/>
              </a:ext>
            </a:extLst>
          </p:cNvPr>
          <p:cNvSpPr/>
          <p:nvPr/>
        </p:nvSpPr>
        <p:spPr>
          <a:xfrm>
            <a:off x="10277502" y="3240114"/>
            <a:ext cx="1770766" cy="78399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b="1" dirty="0"/>
              <a:t>FORMULARIO DE VISITA DOMICILIARIA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xmlns="" id="{737C2E51-69FF-4483-A156-A5FD1546C45F}"/>
              </a:ext>
            </a:extLst>
          </p:cNvPr>
          <p:cNvSpPr/>
          <p:nvPr/>
        </p:nvSpPr>
        <p:spPr>
          <a:xfrm>
            <a:off x="6765215" y="3796484"/>
            <a:ext cx="1956333" cy="10733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/>
              <a:t>NIÑOS Y GESTANTES SIN SUPLEMENTACION O </a:t>
            </a:r>
            <a:r>
              <a:rPr lang="es-PE" sz="1400" dirty="0" smtClean="0"/>
              <a:t>TRATAMIENTO O NO ESTEN </a:t>
            </a:r>
            <a:r>
              <a:rPr lang="es-PE" sz="1400" dirty="0"/>
              <a:t>AL DIA </a:t>
            </a:r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xmlns="" id="{092EF172-ADEA-4D3C-BCC9-5C5099D515BD}"/>
              </a:ext>
            </a:extLst>
          </p:cNvPr>
          <p:cNvSpPr/>
          <p:nvPr/>
        </p:nvSpPr>
        <p:spPr>
          <a:xfrm>
            <a:off x="6775750" y="5246663"/>
            <a:ext cx="1884553" cy="5257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/>
              <a:t>GARANTIZAR LA SUPLEMENTACION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xmlns="" id="{920558E2-0818-4B00-9B63-A025078BA54E}"/>
              </a:ext>
            </a:extLst>
          </p:cNvPr>
          <p:cNvSpPr/>
          <p:nvPr/>
        </p:nvSpPr>
        <p:spPr>
          <a:xfrm rot="20602381">
            <a:off x="7526880" y="5673215"/>
            <a:ext cx="3902626" cy="289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>
                <a:solidFill>
                  <a:srgbClr val="FFFF00"/>
                </a:solidFill>
              </a:rPr>
              <a:t>REGISTRAR EN HIS MINSA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B92C7CEA-8551-4382-ACE5-4AE0169F0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746" y="5532372"/>
            <a:ext cx="1069855" cy="92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9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xmlns="" id="{3702475E-9B60-4C92-918A-7EED3B5782EB}"/>
              </a:ext>
            </a:extLst>
          </p:cNvPr>
          <p:cNvSpPr/>
          <p:nvPr/>
        </p:nvSpPr>
        <p:spPr>
          <a:xfrm>
            <a:off x="3009209" y="427763"/>
            <a:ext cx="5160754" cy="5201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>
                <a:solidFill>
                  <a:srgbClr val="FFFF00"/>
                </a:solidFill>
              </a:rPr>
              <a:t>MONITOREO Y SUPERVISION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xmlns="" id="{F1FAE7F6-8A0A-4AA1-88CF-2756161DD39A}"/>
              </a:ext>
            </a:extLst>
          </p:cNvPr>
          <p:cNvSpPr/>
          <p:nvPr/>
        </p:nvSpPr>
        <p:spPr>
          <a:xfrm>
            <a:off x="1333849" y="1475817"/>
            <a:ext cx="8758107" cy="285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COORDINAR CON EQUIPO ORGANIZADOR DE EE.SS. LA IMPLEMENTACION DEL PLAN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52E3DE11-3863-47B2-BE89-7AA891A440D7}"/>
              </a:ext>
            </a:extLst>
          </p:cNvPr>
          <p:cNvSpPr/>
          <p:nvPr/>
        </p:nvSpPr>
        <p:spPr>
          <a:xfrm>
            <a:off x="1333849" y="1971413"/>
            <a:ext cx="8774885" cy="2785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VERIFICAR EL CORRECTO LLENADO DE FORMATOS 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2C6E5E71-AA32-4B9F-9191-97A17358A261}"/>
              </a:ext>
            </a:extLst>
          </p:cNvPr>
          <p:cNvSpPr/>
          <p:nvPr/>
        </p:nvSpPr>
        <p:spPr>
          <a:xfrm>
            <a:off x="1393970" y="2432807"/>
            <a:ext cx="8790265" cy="305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CONFIRMAR AL AZAR 3 A 6 VISITAS DOMICILIARIAS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539D757F-E821-459C-8294-C2C1DA70AF10}"/>
              </a:ext>
            </a:extLst>
          </p:cNvPr>
          <p:cNvSpPr/>
          <p:nvPr/>
        </p:nvSpPr>
        <p:spPr>
          <a:xfrm>
            <a:off x="1393970" y="2939265"/>
            <a:ext cx="8790265" cy="305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CONSOLIDAR LA INFORMACION (Anexo 8)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3F67B08D-CC2D-498A-B660-C39DA7E89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995" y="3552294"/>
            <a:ext cx="3228289" cy="280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2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722</Words>
  <Application>Microsoft Office PowerPoint</Application>
  <PresentationFormat>Personalizado</PresentationFormat>
  <Paragraphs>150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Presentación de PowerPoint</vt:lpstr>
      <vt:lpstr>METODOLOGIA DEL PLAN DE ACTIVIDADES</vt:lpstr>
      <vt:lpstr>Componentes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Flujo y productos del Plan de Actividades  </vt:lpstr>
      <vt:lpstr>Tareas por niveles de trabajo en el Plan de Actividades – Setiembre del 2019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METODOLOGIA DEL PLAN DE ACTIVIDADES</dc:title>
  <dc:creator>Diris Lima Sur</dc:creator>
  <cp:lastModifiedBy>Roy Chaña</cp:lastModifiedBy>
  <cp:revision>23</cp:revision>
  <dcterms:created xsi:type="dcterms:W3CDTF">2019-09-17T19:10:16Z</dcterms:created>
  <dcterms:modified xsi:type="dcterms:W3CDTF">2019-09-19T00:21:35Z</dcterms:modified>
</cp:coreProperties>
</file>